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 id="284" r:id="rId8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Barlow Condensed" charset="1" panose="00000506000000000000"/>
      <p:regular r:id="rId16"/>
    </p:embeddedFont>
    <p:embeddedFont>
      <p:font typeface="Barlow Condensed Bold" charset="1" panose="00000806000000000000"/>
      <p:regular r:id="rId17"/>
    </p:embeddedFont>
    <p:embeddedFont>
      <p:font typeface="Barlow Condensed Italics" charset="1" panose="00000506000000000000"/>
      <p:regular r:id="rId18"/>
    </p:embeddedFont>
    <p:embeddedFont>
      <p:font typeface="Barlow Condensed Bold Italics" charset="1" panose="00000806000000000000"/>
      <p:regular r:id="rId19"/>
    </p:embeddedFont>
    <p:embeddedFont>
      <p:font typeface="Barlow Condensed Thin" charset="1" panose="00000306000000000000"/>
      <p:regular r:id="rId20"/>
    </p:embeddedFont>
    <p:embeddedFont>
      <p:font typeface="Barlow Condensed Thin Italics" charset="1" panose="00000306000000000000"/>
      <p:regular r:id="rId21"/>
    </p:embeddedFont>
    <p:embeddedFont>
      <p:font typeface="Barlow Condensed Medium" charset="1" panose="00000606000000000000"/>
      <p:regular r:id="rId22"/>
    </p:embeddedFont>
    <p:embeddedFont>
      <p:font typeface="Barlow Condensed Medium Italics" charset="1" panose="00000606000000000000"/>
      <p:regular r:id="rId23"/>
    </p:embeddedFont>
    <p:embeddedFont>
      <p:font typeface="Barlow Condensed Semi-Bold" charset="1" panose="00000706000000000000"/>
      <p:regular r:id="rId24"/>
    </p:embeddedFont>
    <p:embeddedFont>
      <p:font typeface="Barlow Condensed Semi-Bold Italics" charset="1" panose="00000706000000000000"/>
      <p:regular r:id="rId25"/>
    </p:embeddedFont>
    <p:embeddedFont>
      <p:font typeface="Barlow Condensed Heavy" charset="1" panose="00000A06000000000000"/>
      <p:regular r:id="rId26"/>
    </p:embeddedFont>
    <p:embeddedFont>
      <p:font typeface="Barlow Condensed Heavy Italics" charset="1" panose="00000A06000000000000"/>
      <p:regular r:id="rId27"/>
    </p:embeddedFont>
    <p:embeddedFont>
      <p:font typeface="Londrina Solid" charset="1" panose="00000500000000000000"/>
      <p:regular r:id="rId28"/>
    </p:embeddedFont>
    <p:embeddedFont>
      <p:font typeface="Londrina Solid Thin" charset="1" panose="00000300000000000000"/>
      <p:regular r:id="rId29"/>
    </p:embeddedFont>
    <p:embeddedFont>
      <p:font typeface="Londrina Solid Light" charset="1" panose="00000400000000000000"/>
      <p:regular r:id="rId30"/>
    </p:embeddedFont>
    <p:embeddedFont>
      <p:font typeface="Londrina Solid Heavy" charset="1" panose="00000A00000000000000"/>
      <p:regular r:id="rId31"/>
    </p:embeddedFont>
    <p:embeddedFont>
      <p:font typeface="Barlow SemiCondensed" charset="1" panose="00000506000000000000"/>
      <p:regular r:id="rId32"/>
    </p:embeddedFont>
    <p:embeddedFont>
      <p:font typeface="Barlow SemiCondensed Bold" charset="1" panose="00000806000000000000"/>
      <p:regular r:id="rId33"/>
    </p:embeddedFont>
    <p:embeddedFont>
      <p:font typeface="Barlow SemiCondensed Italics" charset="1" panose="00000506000000000000"/>
      <p:regular r:id="rId34"/>
    </p:embeddedFont>
    <p:embeddedFont>
      <p:font typeface="Barlow SemiCondensed Bold Italics" charset="1" panose="00000806000000000000"/>
      <p:regular r:id="rId35"/>
    </p:embeddedFont>
    <p:embeddedFont>
      <p:font typeface="Barlow SemiCondensed Thin" charset="1" panose="00000306000000000000"/>
      <p:regular r:id="rId36"/>
    </p:embeddedFont>
    <p:embeddedFont>
      <p:font typeface="Barlow SemiCondensed Thin Italics" charset="1" panose="00000306000000000000"/>
      <p:regular r:id="rId37"/>
    </p:embeddedFont>
    <p:embeddedFont>
      <p:font typeface="Barlow SemiCondensed Medium" charset="1" panose="00000606000000000000"/>
      <p:regular r:id="rId38"/>
    </p:embeddedFont>
    <p:embeddedFont>
      <p:font typeface="Barlow SemiCondensed Medium Italics" charset="1" panose="00000606000000000000"/>
      <p:regular r:id="rId39"/>
    </p:embeddedFont>
    <p:embeddedFont>
      <p:font typeface="Barlow SemiCondensed Semi-Bold" charset="1" panose="00000706000000000000"/>
      <p:regular r:id="rId40"/>
    </p:embeddedFont>
    <p:embeddedFont>
      <p:font typeface="Barlow SemiCondensed Semi-Bold Italics" charset="1" panose="00000706000000000000"/>
      <p:regular r:id="rId41"/>
    </p:embeddedFont>
    <p:embeddedFont>
      <p:font typeface="Barlow SemiCondensed Heavy" charset="1" panose="00000A06000000000000"/>
      <p:regular r:id="rId42"/>
    </p:embeddedFont>
    <p:embeddedFont>
      <p:font typeface="Barlow SemiCondensed Heavy Italics" charset="1" panose="00000A06000000000000"/>
      <p:regular r:id="rId43"/>
    </p:embeddedFont>
    <p:embeddedFont>
      <p:font typeface="Muli" charset="1" panose="00000500000000000000"/>
      <p:regular r:id="rId44"/>
    </p:embeddedFont>
    <p:embeddedFont>
      <p:font typeface="Muli Bold" charset="1" panose="00000800000000000000"/>
      <p:regular r:id="rId45"/>
    </p:embeddedFont>
    <p:embeddedFont>
      <p:font typeface="Muli Italics" charset="1" panose="00000500000000000000"/>
      <p:regular r:id="rId46"/>
    </p:embeddedFont>
    <p:embeddedFont>
      <p:font typeface="Muli Bold Italics" charset="1" panose="00000800000000000000"/>
      <p:regular r:id="rId47"/>
    </p:embeddedFont>
    <p:embeddedFont>
      <p:font typeface="Muli Extra-Light" charset="1" panose="00000300000000000000"/>
      <p:regular r:id="rId48"/>
    </p:embeddedFont>
    <p:embeddedFont>
      <p:font typeface="Muli Extra-Light Italics" charset="1" panose="00000300000000000000"/>
      <p:regular r:id="rId49"/>
    </p:embeddedFont>
    <p:embeddedFont>
      <p:font typeface="Muli Light" charset="1" panose="00000400000000000000"/>
      <p:regular r:id="rId50"/>
    </p:embeddedFont>
    <p:embeddedFont>
      <p:font typeface="Muli Light Italics" charset="1" panose="00000400000000000000"/>
      <p:regular r:id="rId51"/>
    </p:embeddedFont>
    <p:embeddedFont>
      <p:font typeface="Muli Semi-Bold" charset="1" panose="00000700000000000000"/>
      <p:regular r:id="rId52"/>
    </p:embeddedFont>
    <p:embeddedFont>
      <p:font typeface="Muli Semi-Bold Italics" charset="1" panose="00000700000000000000"/>
      <p:regular r:id="rId53"/>
    </p:embeddedFont>
    <p:embeddedFont>
      <p:font typeface="Muli Ultra-Bold" charset="1" panose="00000900000000000000"/>
      <p:regular r:id="rId54"/>
    </p:embeddedFont>
    <p:embeddedFont>
      <p:font typeface="Muli Ultra-Bold Italics" charset="1" panose="00000900000000000000"/>
      <p:regular r:id="rId55"/>
    </p:embeddedFont>
    <p:embeddedFont>
      <p:font typeface="Muli Heavy" charset="1" panose="00000A00000000000000"/>
      <p:regular r:id="rId56"/>
    </p:embeddedFont>
    <p:embeddedFont>
      <p:font typeface="Muli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82" Target="slides/slide25.xml" Type="http://schemas.openxmlformats.org/officeDocument/2006/relationships/slide"/><Relationship Id="rId83" Target="slides/slide26.xml" Type="http://schemas.openxmlformats.org/officeDocument/2006/relationships/slide"/><Relationship Id="rId84" Target="slides/slide27.xml" Type="http://schemas.openxmlformats.org/officeDocument/2006/relationships/slide"/><Relationship Id="rId85" Target="slides/slide28.xml" Type="http://schemas.openxmlformats.org/officeDocument/2006/relationships/slide"/><Relationship Id="rId86" Target="slides/slide29.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7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7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7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81.png" Type="http://schemas.openxmlformats.org/officeDocument/2006/relationships/image"/><Relationship Id="rId13" Target="../media/image82.png" Type="http://schemas.openxmlformats.org/officeDocument/2006/relationships/image"/><Relationship Id="rId14" Target="../media/image83.png" Type="http://schemas.openxmlformats.org/officeDocument/2006/relationships/image"/><Relationship Id="rId15" Target="../media/image84.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85.jpeg" Type="http://schemas.openxmlformats.org/officeDocument/2006/relationships/image"/><Relationship Id="rId7" Target="../media/image86.jpeg" Type="http://schemas.openxmlformats.org/officeDocument/2006/relationships/image"/><Relationship Id="rId8" Target="../media/image87.jpeg" Type="http://schemas.openxmlformats.org/officeDocument/2006/relationships/image"/><Relationship Id="rId9"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8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8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jpe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9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9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jpe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jpeg" Type="http://schemas.openxmlformats.org/officeDocument/2006/relationships/image"/><Relationship Id="rId7" Target="../media/image38.png" Type="http://schemas.openxmlformats.org/officeDocument/2006/relationships/image"/><Relationship Id="rId8" Target="../media/image39.jpeg" Type="http://schemas.openxmlformats.org/officeDocument/2006/relationships/image"/><Relationship Id="rId9"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16" Target="../media/image59.png" Type="http://schemas.openxmlformats.org/officeDocument/2006/relationships/image"/><Relationship Id="rId17" Target="../media/image60.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6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CE1E6"/>
        </a:solidFill>
      </p:bgPr>
    </p:bg>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9637" y="5281959"/>
            <a:ext cx="4929839" cy="4269018"/>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59303" t="0" r="-13887" b="0"/>
              </a:stretch>
            </a:blipFill>
            <a:ln cap="sq">
              <a:noFill/>
              <a:prstDash val="solid"/>
              <a:miter/>
            </a:ln>
          </p:spPr>
        </p:sp>
      </p:grpSp>
      <p:grpSp>
        <p:nvGrpSpPr>
          <p:cNvPr name="Group 5" id="5"/>
          <p:cNvGrpSpPr/>
          <p:nvPr/>
        </p:nvGrpSpPr>
        <p:grpSpPr>
          <a:xfrm rot="0">
            <a:off x="256833" y="797575"/>
            <a:ext cx="4929839" cy="426901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7739" r="0" b="-7739"/>
              </a:stretch>
            </a:blipFill>
            <a:ln cap="sq">
              <a:noFill/>
              <a:prstDash val="solid"/>
              <a:miter/>
            </a:ln>
          </p:spPr>
        </p:sp>
      </p:grpSp>
      <p:grpSp>
        <p:nvGrpSpPr>
          <p:cNvPr name="Group 7" id="7"/>
          <p:cNvGrpSpPr/>
          <p:nvPr/>
        </p:nvGrpSpPr>
        <p:grpSpPr>
          <a:xfrm rot="0">
            <a:off x="4151460" y="3025782"/>
            <a:ext cx="4929839" cy="4269018"/>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865" t="0" r="-14865" b="0"/>
              </a:stretch>
            </a:blipFill>
            <a:ln cap="sq">
              <a:noFill/>
              <a:prstDash val="solid"/>
              <a:miter/>
            </a:ln>
          </p:spPr>
        </p:sp>
      </p:grpSp>
      <p:sp>
        <p:nvSpPr>
          <p:cNvPr name="Freeform 9" id="9"/>
          <p:cNvSpPr/>
          <p:nvPr/>
        </p:nvSpPr>
        <p:spPr>
          <a:xfrm flipH="false" flipV="false" rot="7221679">
            <a:off x="4308741"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7221679">
            <a:off x="6568621" y="7500246"/>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4309494" y="6223850"/>
            <a:ext cx="2890352" cy="2501469"/>
          </a:xfrm>
          <a:custGeom>
            <a:avLst/>
            <a:gdLst/>
            <a:ahLst/>
            <a:cxnLst/>
            <a:rect r="r" b="b" t="t" l="l"/>
            <a:pathLst>
              <a:path h="2501469" w="2890352">
                <a:moveTo>
                  <a:pt x="0" y="0"/>
                </a:moveTo>
                <a:lnTo>
                  <a:pt x="2890353" y="0"/>
                </a:lnTo>
                <a:lnTo>
                  <a:pt x="2890353" y="2501469"/>
                </a:lnTo>
                <a:lnTo>
                  <a:pt x="0" y="25014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3578320">
            <a:off x="2055139" y="7484251"/>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7221679">
            <a:off x="4727669"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7221679">
            <a:off x="-1573444" y="3882246"/>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3578320">
            <a:off x="6979753" y="-10025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3578320">
            <a:off x="6994168" y="163264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3578320">
            <a:off x="-1580206" y="118843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10977875" y="2889530"/>
            <a:ext cx="399737" cy="327784"/>
          </a:xfrm>
          <a:custGeom>
            <a:avLst/>
            <a:gdLst/>
            <a:ahLst/>
            <a:cxnLst/>
            <a:rect r="r" b="b" t="t" l="l"/>
            <a:pathLst>
              <a:path h="327784" w="399737">
                <a:moveTo>
                  <a:pt x="0" y="0"/>
                </a:moveTo>
                <a:lnTo>
                  <a:pt x="399737" y="0"/>
                </a:lnTo>
                <a:lnTo>
                  <a:pt x="399737" y="327784"/>
                </a:lnTo>
                <a:lnTo>
                  <a:pt x="0" y="3277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10391543" y="3501098"/>
            <a:ext cx="7442562" cy="4889500"/>
          </a:xfrm>
          <a:prstGeom prst="rect">
            <a:avLst/>
          </a:prstGeom>
        </p:spPr>
        <p:txBody>
          <a:bodyPr anchor="t" rtlCol="false" tIns="0" lIns="0" bIns="0" rIns="0">
            <a:spAutoFit/>
          </a:bodyPr>
          <a:lstStyle/>
          <a:p>
            <a:pPr>
              <a:lnSpc>
                <a:spcPts val="7699"/>
              </a:lnSpc>
            </a:pPr>
            <a:r>
              <a:rPr lang="en-US" sz="6999">
                <a:solidFill>
                  <a:srgbClr val="2E2E2E"/>
                </a:solidFill>
                <a:latin typeface="Barlow SemiCondensed Bold"/>
              </a:rPr>
              <a:t>NÂNG CAO HIỆU QUẢ PHÁT HIỆN RỦI RO TÍN DỤNG VỚI MÔ HÌNH MÁY HỌC</a:t>
            </a:r>
          </a:p>
          <a:p>
            <a:pPr marL="0" indent="0" lvl="1">
              <a:lnSpc>
                <a:spcPts val="7699"/>
              </a:lnSpc>
            </a:pPr>
          </a:p>
        </p:txBody>
      </p:sp>
      <p:sp>
        <p:nvSpPr>
          <p:cNvPr name="TextBox 20" id="20"/>
          <p:cNvSpPr txBox="true"/>
          <p:nvPr/>
        </p:nvSpPr>
        <p:spPr>
          <a:xfrm rot="0">
            <a:off x="11559687" y="2841300"/>
            <a:ext cx="5699613" cy="452819"/>
          </a:xfrm>
          <a:prstGeom prst="rect">
            <a:avLst/>
          </a:prstGeom>
        </p:spPr>
        <p:txBody>
          <a:bodyPr anchor="t" rtlCol="false" tIns="0" lIns="0" bIns="0" rIns="0">
            <a:spAutoFit/>
          </a:bodyPr>
          <a:lstStyle/>
          <a:p>
            <a:pPr marL="0" indent="0" lvl="1">
              <a:lnSpc>
                <a:spcPts val="3419"/>
              </a:lnSpc>
              <a:spcBef>
                <a:spcPct val="0"/>
              </a:spcBef>
            </a:pPr>
            <a:r>
              <a:rPr lang="en-US" sz="3196" spc="89">
                <a:solidFill>
                  <a:srgbClr val="2E2E2E"/>
                </a:solidFill>
                <a:latin typeface="Barlow Condensed"/>
              </a:rPr>
              <a:t>TOPIC:</a:t>
            </a:r>
            <a:r>
              <a:rPr lang="en-US" sz="3196" spc="89">
                <a:solidFill>
                  <a:srgbClr val="2E2E2E"/>
                </a:solidFill>
                <a:latin typeface="Barlow Condensed"/>
              </a:rPr>
              <a:t> CREDIT SCORE CLASSIFICATION</a:t>
            </a:r>
          </a:p>
        </p:txBody>
      </p:sp>
      <p:sp>
        <p:nvSpPr>
          <p:cNvPr name="TextBox 21" id="21"/>
          <p:cNvSpPr txBox="true"/>
          <p:nvPr/>
        </p:nvSpPr>
        <p:spPr>
          <a:xfrm rot="0">
            <a:off x="10391543" y="7717712"/>
            <a:ext cx="4693604" cy="452819"/>
          </a:xfrm>
          <a:prstGeom prst="rect">
            <a:avLst/>
          </a:prstGeom>
        </p:spPr>
        <p:txBody>
          <a:bodyPr anchor="t" rtlCol="false" tIns="0" lIns="0" bIns="0" rIns="0">
            <a:spAutoFit/>
          </a:bodyPr>
          <a:lstStyle/>
          <a:p>
            <a:pPr algn="ctr" marL="0" indent="0" lvl="1">
              <a:lnSpc>
                <a:spcPts val="3419"/>
              </a:lnSpc>
              <a:spcBef>
                <a:spcPct val="0"/>
              </a:spcBef>
            </a:pPr>
            <a:r>
              <a:rPr lang="en-US" sz="3196" spc="89">
                <a:solidFill>
                  <a:srgbClr val="2E2E2E"/>
                </a:solidFill>
                <a:latin typeface="Barlow Condensed"/>
              </a:rPr>
              <a:t>The project made by group K11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1787" y="3874675"/>
            <a:ext cx="9949705" cy="5461116"/>
          </a:xfrm>
          <a:custGeom>
            <a:avLst/>
            <a:gdLst/>
            <a:ahLst/>
            <a:cxnLst/>
            <a:rect r="r" b="b" t="t" l="l"/>
            <a:pathLst>
              <a:path h="5461116" w="9949705">
                <a:moveTo>
                  <a:pt x="0" y="0"/>
                </a:moveTo>
                <a:lnTo>
                  <a:pt x="9949705" y="0"/>
                </a:lnTo>
                <a:lnTo>
                  <a:pt x="9949705" y="5461116"/>
                </a:lnTo>
                <a:lnTo>
                  <a:pt x="0" y="5461116"/>
                </a:lnTo>
                <a:lnTo>
                  <a:pt x="0" y="0"/>
                </a:lnTo>
                <a:close/>
              </a:path>
            </a:pathLst>
          </a:custGeom>
          <a:blipFill>
            <a:blip r:embed="rId2"/>
            <a:stretch>
              <a:fillRect l="0" t="0" r="0" b="0"/>
            </a:stretch>
          </a:blipFill>
        </p:spPr>
      </p:sp>
      <p:sp>
        <p:nvSpPr>
          <p:cNvPr name="Freeform 3" id="3"/>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594285" y="4832013"/>
            <a:ext cx="6264830" cy="2142744"/>
          </a:xfrm>
          <a:prstGeom prst="rect">
            <a:avLst/>
          </a:prstGeom>
        </p:spPr>
        <p:txBody>
          <a:bodyPr anchor="t" rtlCol="false" tIns="0" lIns="0" bIns="0" rIns="0">
            <a:spAutoFit/>
          </a:bodyPr>
          <a:lstStyle/>
          <a:p>
            <a:pPr>
              <a:lnSpc>
                <a:spcPts val="4247"/>
              </a:lnSpc>
            </a:pPr>
            <a:r>
              <a:rPr lang="en-US" sz="3599">
                <a:solidFill>
                  <a:srgbClr val="2E2E2E"/>
                </a:solidFill>
                <a:latin typeface="Barlow SemiCondensed Italics"/>
              </a:rPr>
              <a:t>=&gt; Các mô hình học máy có khả năng dự đoán khả năng trả nợ của mỗi cá nhân khi nộp đơn vay tín dụng một cách chính xác và hiệu quả.</a:t>
            </a:r>
          </a:p>
        </p:txBody>
      </p:sp>
      <p:sp>
        <p:nvSpPr>
          <p:cNvPr name="TextBox 6" id="6"/>
          <p:cNvSpPr txBox="true"/>
          <p:nvPr/>
        </p:nvSpPr>
        <p:spPr>
          <a:xfrm rot="0">
            <a:off x="716311" y="1364689"/>
            <a:ext cx="15522244" cy="1384936"/>
          </a:xfrm>
          <a:prstGeom prst="rect">
            <a:avLst/>
          </a:prstGeom>
        </p:spPr>
        <p:txBody>
          <a:bodyPr anchor="t" rtlCol="false" tIns="0" lIns="0" bIns="0" rIns="0">
            <a:spAutoFit/>
          </a:bodyPr>
          <a:lstStyle/>
          <a:p>
            <a:pPr>
              <a:lnSpc>
                <a:spcPts val="5519"/>
              </a:lnSpc>
              <a:spcBef>
                <a:spcPct val="0"/>
              </a:spcBef>
            </a:pPr>
            <a:r>
              <a:rPr lang="en-US" sz="3999">
                <a:solidFill>
                  <a:srgbClr val="2E2E2E"/>
                </a:solidFill>
                <a:latin typeface="Barlow Condensed"/>
              </a:rPr>
              <a:t>Đều cho thấy các mô hình </a:t>
            </a:r>
            <a:r>
              <a:rPr lang="en-US" sz="3999">
                <a:solidFill>
                  <a:srgbClr val="2E2E2E"/>
                </a:solidFill>
                <a:latin typeface="Barlow Condensed Bold"/>
              </a:rPr>
              <a:t>Logistic Regression, Random Forest, XGBoost và LightGBM</a:t>
            </a:r>
            <a:r>
              <a:rPr lang="en-US" sz="3999">
                <a:solidFill>
                  <a:srgbClr val="2E2E2E"/>
                </a:solidFill>
                <a:latin typeface="Barlow Condensed"/>
              </a:rPr>
              <a:t> đã đạt độ chính xác lần lượt là 70.8%, 95.02%, 95.5% và 95.4%.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7367597" y="819745"/>
            <a:ext cx="5405118" cy="3266489"/>
            <a:chOff x="0" y="0"/>
            <a:chExt cx="7206824" cy="4355319"/>
          </a:xfrm>
        </p:grpSpPr>
        <p:pic>
          <p:nvPicPr>
            <p:cNvPr name="Picture 6" id="6"/>
            <p:cNvPicPr>
              <a:picLocks noChangeAspect="true"/>
            </p:cNvPicPr>
            <p:nvPr/>
          </p:nvPicPr>
          <p:blipFill>
            <a:blip r:embed="rId8"/>
            <a:srcRect l="9019" t="0" r="9019" b="0"/>
            <a:stretch>
              <a:fillRect/>
            </a:stretch>
          </p:blipFill>
          <p:spPr>
            <a:xfrm flipH="false" flipV="false">
              <a:off x="0" y="0"/>
              <a:ext cx="7206824" cy="4355319"/>
            </a:xfrm>
            <a:prstGeom prst="rect">
              <a:avLst/>
            </a:prstGeom>
          </p:spPr>
        </p:pic>
      </p:grpSp>
      <p:sp>
        <p:nvSpPr>
          <p:cNvPr name="Freeform 7" id="7"/>
          <p:cNvSpPr/>
          <p:nvPr/>
        </p:nvSpPr>
        <p:spPr>
          <a:xfrm flipH="false" flipV="false" rot="0">
            <a:off x="12934468" y="4479678"/>
            <a:ext cx="4988022" cy="3033891"/>
          </a:xfrm>
          <a:custGeom>
            <a:avLst/>
            <a:gdLst/>
            <a:ahLst/>
            <a:cxnLst/>
            <a:rect r="r" b="b" t="t" l="l"/>
            <a:pathLst>
              <a:path h="3033891" w="4988022">
                <a:moveTo>
                  <a:pt x="0" y="0"/>
                </a:moveTo>
                <a:lnTo>
                  <a:pt x="4988022" y="0"/>
                </a:lnTo>
                <a:lnTo>
                  <a:pt x="4988022" y="3033891"/>
                </a:lnTo>
                <a:lnTo>
                  <a:pt x="0" y="3033891"/>
                </a:lnTo>
                <a:lnTo>
                  <a:pt x="0" y="0"/>
                </a:lnTo>
                <a:close/>
              </a:path>
            </a:pathLst>
          </a:custGeom>
          <a:blipFill>
            <a:blip r:embed="rId9"/>
            <a:stretch>
              <a:fillRect l="0" t="0" r="0" b="0"/>
            </a:stretch>
          </a:blipFill>
        </p:spPr>
      </p:sp>
      <p:sp>
        <p:nvSpPr>
          <p:cNvPr name="Freeform 8" id="8"/>
          <p:cNvSpPr/>
          <p:nvPr/>
        </p:nvSpPr>
        <p:spPr>
          <a:xfrm flipH="false" flipV="false" rot="0">
            <a:off x="6759155" y="6070668"/>
            <a:ext cx="4769689" cy="3261676"/>
          </a:xfrm>
          <a:custGeom>
            <a:avLst/>
            <a:gdLst/>
            <a:ahLst/>
            <a:cxnLst/>
            <a:rect r="r" b="b" t="t" l="l"/>
            <a:pathLst>
              <a:path h="3261676" w="4769689">
                <a:moveTo>
                  <a:pt x="0" y="0"/>
                </a:moveTo>
                <a:lnTo>
                  <a:pt x="4769690" y="0"/>
                </a:lnTo>
                <a:lnTo>
                  <a:pt x="4769690" y="3261676"/>
                </a:lnTo>
                <a:lnTo>
                  <a:pt x="0" y="3261676"/>
                </a:lnTo>
                <a:lnTo>
                  <a:pt x="0" y="0"/>
                </a:lnTo>
                <a:close/>
              </a:path>
            </a:pathLst>
          </a:custGeom>
          <a:blipFill>
            <a:blip r:embed="rId10"/>
            <a:stretch>
              <a:fillRect l="0" t="0" r="0" b="0"/>
            </a:stretch>
          </a:blipFill>
        </p:spPr>
      </p:sp>
      <p:sp>
        <p:nvSpPr>
          <p:cNvPr name="TextBox 9" id="9"/>
          <p:cNvSpPr txBox="true"/>
          <p:nvPr/>
        </p:nvSpPr>
        <p:spPr>
          <a:xfrm rot="0">
            <a:off x="8573103" y="4130429"/>
            <a:ext cx="2994106" cy="349250"/>
          </a:xfrm>
          <a:prstGeom prst="rect">
            <a:avLst/>
          </a:prstGeom>
        </p:spPr>
        <p:txBody>
          <a:bodyPr anchor="t" rtlCol="false" tIns="0" lIns="0" bIns="0" rIns="0">
            <a:spAutoFit/>
          </a:bodyPr>
          <a:lstStyle/>
          <a:p>
            <a:pPr algn="ctr">
              <a:lnSpc>
                <a:spcPts val="2800"/>
              </a:lnSpc>
            </a:pPr>
            <a:r>
              <a:rPr lang="en-US" sz="2000">
                <a:solidFill>
                  <a:srgbClr val="2E2E2E"/>
                </a:solidFill>
                <a:latin typeface="Montserrat Classic Bold"/>
              </a:rPr>
              <a:t>RANDOM FOREST</a:t>
            </a:r>
          </a:p>
        </p:txBody>
      </p:sp>
      <p:sp>
        <p:nvSpPr>
          <p:cNvPr name="TextBox 10" id="10"/>
          <p:cNvSpPr txBox="true"/>
          <p:nvPr/>
        </p:nvSpPr>
        <p:spPr>
          <a:xfrm rot="0">
            <a:off x="1028700" y="876300"/>
            <a:ext cx="5925612" cy="3209935"/>
          </a:xfrm>
          <a:prstGeom prst="rect">
            <a:avLst/>
          </a:prstGeom>
        </p:spPr>
        <p:txBody>
          <a:bodyPr anchor="t" rtlCol="false" tIns="0" lIns="0" bIns="0" rIns="0">
            <a:spAutoFit/>
          </a:bodyPr>
          <a:lstStyle/>
          <a:p>
            <a:pPr>
              <a:lnSpc>
                <a:spcPts val="12824"/>
              </a:lnSpc>
            </a:pPr>
            <a:r>
              <a:rPr lang="en-US" sz="9499">
                <a:solidFill>
                  <a:srgbClr val="2E2E2E"/>
                </a:solidFill>
                <a:latin typeface="Barlow SemiCondensed Bold"/>
              </a:rPr>
              <a:t>III. MÔ HÌNH ĐỀ XUẤT</a:t>
            </a:r>
          </a:p>
        </p:txBody>
      </p:sp>
      <p:sp>
        <p:nvSpPr>
          <p:cNvPr name="TextBox 11" id="11"/>
          <p:cNvSpPr txBox="true"/>
          <p:nvPr/>
        </p:nvSpPr>
        <p:spPr>
          <a:xfrm rot="0">
            <a:off x="670545" y="4743359"/>
            <a:ext cx="5468701" cy="3925571"/>
          </a:xfrm>
          <a:prstGeom prst="rect">
            <a:avLst/>
          </a:prstGeom>
        </p:spPr>
        <p:txBody>
          <a:bodyPr anchor="t" rtlCol="false" tIns="0" lIns="0" bIns="0" rIns="0">
            <a:spAutoFit/>
          </a:bodyPr>
          <a:lstStyle/>
          <a:p>
            <a:pPr marL="798823" indent="-399411" lvl="1">
              <a:lnSpc>
                <a:spcPts val="5179"/>
              </a:lnSpc>
              <a:buFont typeface="Arial"/>
              <a:buChar char="•"/>
            </a:pPr>
            <a:r>
              <a:rPr lang="en-US" sz="3699" spc="184">
                <a:solidFill>
                  <a:srgbClr val="2E2E2E"/>
                </a:solidFill>
                <a:latin typeface="Barlow SemiCondensed"/>
              </a:rPr>
              <a:t>Rừng ngẫu nhiên (Random forest)</a:t>
            </a:r>
          </a:p>
          <a:p>
            <a:pPr marL="798823" indent="-399411" lvl="1">
              <a:lnSpc>
                <a:spcPts val="5179"/>
              </a:lnSpc>
              <a:buFont typeface="Arial"/>
              <a:buChar char="•"/>
            </a:pPr>
            <a:r>
              <a:rPr lang="en-US" sz="3699" spc="184">
                <a:solidFill>
                  <a:srgbClr val="2E2E2E"/>
                </a:solidFill>
                <a:latin typeface="Barlow SemiCondensed"/>
              </a:rPr>
              <a:t>GBTC (Gradient Boosted Trees Classifier) </a:t>
            </a:r>
          </a:p>
          <a:p>
            <a:pPr marL="798823" indent="-399411" lvl="1">
              <a:lnSpc>
                <a:spcPts val="5179"/>
              </a:lnSpc>
              <a:buFont typeface="Arial"/>
              <a:buChar char="•"/>
            </a:pPr>
            <a:r>
              <a:rPr lang="en-US" sz="3699" spc="184">
                <a:solidFill>
                  <a:srgbClr val="2E2E2E"/>
                </a:solidFill>
                <a:latin typeface="Barlow SemiCondensed"/>
              </a:rPr>
              <a:t>Multilayer Perceptron</a:t>
            </a:r>
          </a:p>
        </p:txBody>
      </p:sp>
      <p:sp>
        <p:nvSpPr>
          <p:cNvPr name="TextBox 12" id="12"/>
          <p:cNvSpPr txBox="true"/>
          <p:nvPr/>
        </p:nvSpPr>
        <p:spPr>
          <a:xfrm rot="0">
            <a:off x="13004167" y="7663406"/>
            <a:ext cx="4918323" cy="318515"/>
          </a:xfrm>
          <a:prstGeom prst="rect">
            <a:avLst/>
          </a:prstGeom>
        </p:spPr>
        <p:txBody>
          <a:bodyPr anchor="t" rtlCol="false" tIns="0" lIns="0" bIns="0" rIns="0">
            <a:spAutoFit/>
          </a:bodyPr>
          <a:lstStyle/>
          <a:p>
            <a:pPr algn="ctr">
              <a:lnSpc>
                <a:spcPts val="2622"/>
              </a:lnSpc>
              <a:spcBef>
                <a:spcPct val="0"/>
              </a:spcBef>
            </a:pPr>
            <a:r>
              <a:rPr lang="en-US" sz="1900">
                <a:solidFill>
                  <a:srgbClr val="2E2E2E"/>
                </a:solidFill>
                <a:latin typeface="Montserrat Classic Bold"/>
              </a:rPr>
              <a:t>GRADIENT BOOSTED TREES CLASSIFIER</a:t>
            </a:r>
          </a:p>
        </p:txBody>
      </p:sp>
      <p:sp>
        <p:nvSpPr>
          <p:cNvPr name="TextBox 13" id="13"/>
          <p:cNvSpPr txBox="true"/>
          <p:nvPr/>
        </p:nvSpPr>
        <p:spPr>
          <a:xfrm rot="0">
            <a:off x="7564745" y="9389494"/>
            <a:ext cx="3516957" cy="335279"/>
          </a:xfrm>
          <a:prstGeom prst="rect">
            <a:avLst/>
          </a:prstGeom>
        </p:spPr>
        <p:txBody>
          <a:bodyPr anchor="t" rtlCol="false" tIns="0" lIns="0" bIns="0" rIns="0">
            <a:spAutoFit/>
          </a:bodyPr>
          <a:lstStyle/>
          <a:p>
            <a:pPr algn="ctr">
              <a:lnSpc>
                <a:spcPts val="2760"/>
              </a:lnSpc>
              <a:spcBef>
                <a:spcPct val="0"/>
              </a:spcBef>
            </a:pPr>
            <a:r>
              <a:rPr lang="en-US" sz="2000">
                <a:solidFill>
                  <a:srgbClr val="2E2E2E"/>
                </a:solidFill>
                <a:latin typeface="Montserrat Classic Bold"/>
              </a:rPr>
              <a:t>MULTILAYER PERCEPTRON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CEF"/>
        </a:solidFill>
      </p:bgPr>
    </p:bg>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17290" y="3237164"/>
            <a:ext cx="14453419" cy="4236347"/>
          </a:xfrm>
          <a:custGeom>
            <a:avLst/>
            <a:gdLst/>
            <a:ahLst/>
            <a:cxnLst/>
            <a:rect r="r" b="b" t="t" l="l"/>
            <a:pathLst>
              <a:path h="4236347" w="14453419">
                <a:moveTo>
                  <a:pt x="0" y="0"/>
                </a:moveTo>
                <a:lnTo>
                  <a:pt x="14453420" y="0"/>
                </a:lnTo>
                <a:lnTo>
                  <a:pt x="14453420" y="4236347"/>
                </a:lnTo>
                <a:lnTo>
                  <a:pt x="0" y="4236347"/>
                </a:lnTo>
                <a:lnTo>
                  <a:pt x="0" y="0"/>
                </a:lnTo>
                <a:close/>
              </a:path>
            </a:pathLst>
          </a:custGeom>
          <a:blipFill>
            <a:blip r:embed="rId6"/>
            <a:stretch>
              <a:fillRect l="0" t="0" r="0" b="0"/>
            </a:stretch>
          </a:blipFill>
        </p:spPr>
      </p:sp>
      <p:sp>
        <p:nvSpPr>
          <p:cNvPr name="TextBox 5" id="5"/>
          <p:cNvSpPr txBox="true"/>
          <p:nvPr/>
        </p:nvSpPr>
        <p:spPr>
          <a:xfrm rot="0">
            <a:off x="3784545" y="1269299"/>
            <a:ext cx="11139496" cy="929640"/>
          </a:xfrm>
          <a:prstGeom prst="rect">
            <a:avLst/>
          </a:prstGeom>
        </p:spPr>
        <p:txBody>
          <a:bodyPr anchor="t" rtlCol="false" tIns="0" lIns="0" bIns="0" rIns="0">
            <a:spAutoFit/>
          </a:bodyPr>
          <a:lstStyle/>
          <a:p>
            <a:pPr>
              <a:lnSpc>
                <a:spcPts val="7559"/>
              </a:lnSpc>
            </a:pPr>
            <a:r>
              <a:rPr lang="en-US" sz="5399" spc="269">
                <a:solidFill>
                  <a:srgbClr val="2E2E2E"/>
                </a:solidFill>
                <a:latin typeface="Barlow SemiCondensed Bold"/>
              </a:rPr>
              <a:t>CẤU TRÚC CỦA MÔ HÌNH ĐỀ SUẤT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43000"/>
            <a:ext cx="11609679" cy="1114800"/>
          </a:xfrm>
          <a:prstGeom prst="rect">
            <a:avLst/>
          </a:prstGeom>
        </p:spPr>
        <p:txBody>
          <a:bodyPr anchor="t" rtlCol="false" tIns="0" lIns="0" bIns="0" rIns="0">
            <a:spAutoFit/>
          </a:bodyPr>
          <a:lstStyle/>
          <a:p>
            <a:pPr>
              <a:lnSpc>
                <a:spcPts val="6437"/>
              </a:lnSpc>
            </a:pPr>
            <a:r>
              <a:rPr lang="en-US" sz="6437">
                <a:solidFill>
                  <a:srgbClr val="2E2E2E"/>
                </a:solidFill>
                <a:latin typeface="Barlow SemiCondensed Bold"/>
              </a:rPr>
              <a:t>3.1 PHƯƠNG PHÁP PHÂN LOẠI</a:t>
            </a:r>
          </a:p>
          <a:p>
            <a:pPr>
              <a:lnSpc>
                <a:spcPts val="2360"/>
              </a:lnSpc>
            </a:pPr>
          </a:p>
        </p:txBody>
      </p:sp>
      <p:sp>
        <p:nvSpPr>
          <p:cNvPr name="Freeform 5" id="5"/>
          <p:cNvSpPr/>
          <p:nvPr/>
        </p:nvSpPr>
        <p:spPr>
          <a:xfrm flipH="false" flipV="false" rot="1505868">
            <a:off x="9146272" y="-4637896"/>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1290310" y="4258267"/>
            <a:ext cx="5246370" cy="52463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877" t="0" r="-877" b="0"/>
              </a:stretch>
            </a:blipFill>
          </p:spPr>
        </p:sp>
      </p:grpSp>
      <p:sp>
        <p:nvSpPr>
          <p:cNvPr name="TextBox 8" id="8"/>
          <p:cNvSpPr txBox="true"/>
          <p:nvPr/>
        </p:nvSpPr>
        <p:spPr>
          <a:xfrm rot="0">
            <a:off x="1028700" y="2351918"/>
            <a:ext cx="5231347" cy="655956"/>
          </a:xfrm>
          <a:prstGeom prst="rect">
            <a:avLst/>
          </a:prstGeom>
        </p:spPr>
        <p:txBody>
          <a:bodyPr anchor="t" rtlCol="false" tIns="0" lIns="0" bIns="0" rIns="0">
            <a:spAutoFit/>
          </a:bodyPr>
          <a:lstStyle/>
          <a:p>
            <a:pPr>
              <a:lnSpc>
                <a:spcPts val="5439"/>
              </a:lnSpc>
            </a:pPr>
            <a:r>
              <a:rPr lang="en-US" sz="3399">
                <a:solidFill>
                  <a:srgbClr val="2E2E2E"/>
                </a:solidFill>
                <a:latin typeface="Barlow SemiCondensed Italics"/>
              </a:rPr>
              <a:t>Random Forest (RDF)</a:t>
            </a:r>
          </a:p>
        </p:txBody>
      </p:sp>
      <p:sp>
        <p:nvSpPr>
          <p:cNvPr name="TextBox 9" id="9"/>
          <p:cNvSpPr txBox="true"/>
          <p:nvPr/>
        </p:nvSpPr>
        <p:spPr>
          <a:xfrm rot="0">
            <a:off x="894592" y="3334133"/>
            <a:ext cx="8683896" cy="5791073"/>
          </a:xfrm>
          <a:prstGeom prst="rect">
            <a:avLst/>
          </a:prstGeom>
        </p:spPr>
        <p:txBody>
          <a:bodyPr anchor="t" rtlCol="false" tIns="0" lIns="0" bIns="0" rIns="0">
            <a:spAutoFit/>
          </a:bodyPr>
          <a:lstStyle/>
          <a:p>
            <a:pPr marL="669289" indent="-334645" lvl="1">
              <a:lnSpc>
                <a:spcPts val="5145"/>
              </a:lnSpc>
              <a:buFont typeface="Arial"/>
              <a:buChar char="•"/>
            </a:pPr>
            <a:r>
              <a:rPr lang="en-US" sz="3099">
                <a:solidFill>
                  <a:srgbClr val="2E2E2E"/>
                </a:solidFill>
                <a:latin typeface="Barlow SemiCondensed"/>
              </a:rPr>
              <a:t>Là </a:t>
            </a:r>
            <a:r>
              <a:rPr lang="en-US" sz="3099">
                <a:solidFill>
                  <a:srgbClr val="2E2E2E"/>
                </a:solidFill>
                <a:latin typeface="Barlow SemiCondensed"/>
              </a:rPr>
              <a:t>một ensemble của các cây quyết định</a:t>
            </a:r>
          </a:p>
          <a:p>
            <a:pPr marL="669289" indent="-334645" lvl="1">
              <a:lnSpc>
                <a:spcPts val="5145"/>
              </a:lnSpc>
              <a:buFont typeface="Arial"/>
              <a:buChar char="•"/>
            </a:pPr>
            <a:r>
              <a:rPr lang="en-US" sz="3099">
                <a:solidFill>
                  <a:srgbClr val="2E2E2E"/>
                </a:solidFill>
                <a:latin typeface="Barlow SemiCondensed"/>
              </a:rPr>
              <a:t>Tổng hợp thông tin từ nhiều cây để tạo ra một mô hình dự đoán</a:t>
            </a:r>
          </a:p>
          <a:p>
            <a:pPr marL="669289" indent="-334645" lvl="1">
              <a:lnSpc>
                <a:spcPts val="5145"/>
              </a:lnSpc>
              <a:buFont typeface="Arial"/>
              <a:buChar char="•"/>
            </a:pPr>
            <a:r>
              <a:rPr lang="en-US" sz="3099">
                <a:solidFill>
                  <a:srgbClr val="2E2E2E"/>
                </a:solidFill>
                <a:latin typeface="Barlow SemiCondensed"/>
              </a:rPr>
              <a:t>Nó giải quyết vấn đề quá khớp của cây quyết định bằng cách sử dụng nhiều cây nhỏ với một phần nhỏ dữ liệu và các thuộc tính ngẫu nhiên. </a:t>
            </a:r>
          </a:p>
          <a:p>
            <a:pPr>
              <a:lnSpc>
                <a:spcPts val="5145"/>
              </a:lnSpc>
            </a:pPr>
            <a:r>
              <a:rPr lang="en-US" sz="3099">
                <a:solidFill>
                  <a:srgbClr val="2E2E2E"/>
                </a:solidFill>
                <a:latin typeface="Barlow SemiCondensed"/>
              </a:rPr>
              <a:t>=&gt; Random Forest là sự kết hợp thông tin từ các cây để tạo ra một mô hình tổng hợp có hiệu suất cao hơn và ít bị chệch hơn</a:t>
            </a:r>
          </a:p>
        </p:txBody>
      </p:sp>
      <p:sp>
        <p:nvSpPr>
          <p:cNvPr name="TextBox 10" id="10"/>
          <p:cNvSpPr txBox="true"/>
          <p:nvPr/>
        </p:nvSpPr>
        <p:spPr>
          <a:xfrm rot="0">
            <a:off x="10368467" y="3029333"/>
            <a:ext cx="7406048" cy="874014"/>
          </a:xfrm>
          <a:prstGeom prst="rect">
            <a:avLst/>
          </a:prstGeom>
        </p:spPr>
        <p:txBody>
          <a:bodyPr anchor="t" rtlCol="false" tIns="0" lIns="0" bIns="0" rIns="0">
            <a:spAutoFit/>
          </a:bodyPr>
          <a:lstStyle/>
          <a:p>
            <a:pPr>
              <a:lnSpc>
                <a:spcPts val="3588"/>
              </a:lnSpc>
              <a:spcBef>
                <a:spcPct val="0"/>
              </a:spcBef>
            </a:pPr>
            <a:r>
              <a:rPr lang="en-US" sz="2600">
                <a:solidFill>
                  <a:srgbClr val="2E2E2E"/>
                </a:solidFill>
                <a:latin typeface="Barlow SemiCondensed Italics"/>
              </a:rPr>
              <a:t>T</a:t>
            </a:r>
            <a:r>
              <a:rPr lang="en-US" sz="2600">
                <a:solidFill>
                  <a:srgbClr val="2E2E2E"/>
                </a:solidFill>
                <a:latin typeface="Barlow SemiCondensed Italics"/>
              </a:rPr>
              <a:t>ương tự như "The Wisdom of Crowds" tổng hợp thông tin từ nhiều người sẽ cho kết quả tốt hơn so với một cá nhân.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6664043">
            <a:off x="10601983" y="-2299745"/>
            <a:ext cx="11511802" cy="11511802"/>
          </a:xfrm>
          <a:custGeom>
            <a:avLst/>
            <a:gdLst/>
            <a:ahLst/>
            <a:cxnLst/>
            <a:rect r="r" b="b" t="t" l="l"/>
            <a:pathLst>
              <a:path h="11511802" w="11511802">
                <a:moveTo>
                  <a:pt x="11511802" y="11511801"/>
                </a:moveTo>
                <a:lnTo>
                  <a:pt x="0" y="11511801"/>
                </a:lnTo>
                <a:lnTo>
                  <a:pt x="0" y="0"/>
                </a:lnTo>
                <a:lnTo>
                  <a:pt x="11511802" y="0"/>
                </a:lnTo>
                <a:lnTo>
                  <a:pt x="11511802" y="11511801"/>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828184" y="3695717"/>
            <a:ext cx="7893934" cy="4084956"/>
          </a:xfrm>
          <a:prstGeom prst="rect">
            <a:avLst/>
          </a:prstGeom>
        </p:spPr>
        <p:txBody>
          <a:bodyPr anchor="t" rtlCol="false" tIns="0" lIns="0" bIns="0" rIns="0">
            <a:spAutoFit/>
          </a:bodyPr>
          <a:lstStyle/>
          <a:p>
            <a:pPr marL="734055" indent="-367027" lvl="1">
              <a:lnSpc>
                <a:spcPts val="5439"/>
              </a:lnSpc>
              <a:buAutoNum type="arabicPeriod" startAt="1"/>
            </a:pPr>
            <a:r>
              <a:rPr lang="en-US" sz="3399">
                <a:solidFill>
                  <a:srgbClr val="2E2E2E"/>
                </a:solidFill>
                <a:latin typeface="Barlow SemiCondensed"/>
              </a:rPr>
              <a:t>Dữ liệu cho mỗi cây được ước tính từ các mẫu ngẫu nhiên, thường được lấy ra từ tập dữ liệu huấn luyện với sự thay thế. </a:t>
            </a:r>
          </a:p>
          <a:p>
            <a:pPr marL="734055" indent="-367027" lvl="1">
              <a:lnSpc>
                <a:spcPts val="5439"/>
              </a:lnSpc>
              <a:buAutoNum type="arabicPeriod" startAt="1"/>
            </a:pPr>
            <a:r>
              <a:rPr lang="en-US" sz="3399">
                <a:solidFill>
                  <a:srgbClr val="2E2E2E"/>
                </a:solidFill>
                <a:latin typeface="Barlow SemiCondensed"/>
              </a:rPr>
              <a:t> Cách mà mỗi cây được ước tính là thông qua việc sử dụng các mẫu ngẫu nhiên và một mẫu có thể được sử dụng nhiều lần.</a:t>
            </a:r>
          </a:p>
        </p:txBody>
      </p:sp>
      <p:sp>
        <p:nvSpPr>
          <p:cNvPr name="Freeform 4" id="4"/>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169" y="3142947"/>
            <a:ext cx="9481548" cy="5333371"/>
          </a:xfrm>
          <a:custGeom>
            <a:avLst/>
            <a:gdLst/>
            <a:ahLst/>
            <a:cxnLst/>
            <a:rect r="r" b="b" t="t" l="l"/>
            <a:pathLst>
              <a:path h="5333371" w="9481548">
                <a:moveTo>
                  <a:pt x="0" y="0"/>
                </a:moveTo>
                <a:lnTo>
                  <a:pt x="9481548" y="0"/>
                </a:lnTo>
                <a:lnTo>
                  <a:pt x="9481548" y="5333371"/>
                </a:lnTo>
                <a:lnTo>
                  <a:pt x="0" y="5333371"/>
                </a:lnTo>
                <a:lnTo>
                  <a:pt x="0" y="0"/>
                </a:lnTo>
                <a:close/>
              </a:path>
            </a:pathLst>
          </a:custGeom>
          <a:blipFill>
            <a:blip r:embed="rId6"/>
            <a:stretch>
              <a:fillRect l="0" t="0" r="0" b="0"/>
            </a:stretch>
          </a:blipFill>
        </p:spPr>
      </p:sp>
      <p:sp>
        <p:nvSpPr>
          <p:cNvPr name="TextBox 6" id="6"/>
          <p:cNvSpPr txBox="true"/>
          <p:nvPr/>
        </p:nvSpPr>
        <p:spPr>
          <a:xfrm rot="0">
            <a:off x="1028700" y="1283974"/>
            <a:ext cx="12746451" cy="1308100"/>
          </a:xfrm>
          <a:prstGeom prst="rect">
            <a:avLst/>
          </a:prstGeom>
        </p:spPr>
        <p:txBody>
          <a:bodyPr anchor="t" rtlCol="false" tIns="0" lIns="0" bIns="0" rIns="0">
            <a:spAutoFit/>
          </a:bodyPr>
          <a:lstStyle/>
          <a:p>
            <a:pPr>
              <a:lnSpc>
                <a:spcPts val="5000"/>
              </a:lnSpc>
            </a:pPr>
            <a:r>
              <a:rPr lang="en-US" sz="5000">
                <a:solidFill>
                  <a:srgbClr val="2E2E2E"/>
                </a:solidFill>
                <a:latin typeface="Barlow SemiCondensed"/>
              </a:rPr>
              <a:t>RỪNG NGẪU NHIÊN KHÁC BIỆT VỚI CÂY PHÂN LOẠI CHỦ YẾU THEO HAI CÁCH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FF4FF"/>
        </a:solidFill>
      </p:bgPr>
    </p:bg>
    <p:spTree>
      <p:nvGrpSpPr>
        <p:cNvPr id="1" name=""/>
        <p:cNvGrpSpPr/>
        <p:nvPr/>
      </p:nvGrpSpPr>
      <p:grpSpPr>
        <a:xfrm>
          <a:off x="0" y="0"/>
          <a:ext cx="0" cy="0"/>
          <a:chOff x="0" y="0"/>
          <a:chExt cx="0" cy="0"/>
        </a:xfrm>
      </p:grpSpPr>
      <p:sp>
        <p:nvSpPr>
          <p:cNvPr name="TextBox 2" id="2"/>
          <p:cNvSpPr txBox="true"/>
          <p:nvPr/>
        </p:nvSpPr>
        <p:spPr>
          <a:xfrm rot="0">
            <a:off x="1028700" y="1123950"/>
            <a:ext cx="12230230" cy="718185"/>
          </a:xfrm>
          <a:prstGeom prst="rect">
            <a:avLst/>
          </a:prstGeom>
        </p:spPr>
        <p:txBody>
          <a:bodyPr anchor="t" rtlCol="false" tIns="0" lIns="0" bIns="0" rIns="0">
            <a:spAutoFit/>
          </a:bodyPr>
          <a:lstStyle/>
          <a:p>
            <a:pPr>
              <a:lnSpc>
                <a:spcPts val="5399"/>
              </a:lnSpc>
            </a:pPr>
            <a:r>
              <a:rPr lang="en-US" sz="5399">
                <a:solidFill>
                  <a:srgbClr val="2E2E2E"/>
                </a:solidFill>
                <a:latin typeface="Barlow SemiCondensed Bold"/>
              </a:rPr>
              <a:t>GRADIENT BOOSTED TREES (GBTC)</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1776" y="3870702"/>
            <a:ext cx="9128787" cy="5134943"/>
          </a:xfrm>
          <a:custGeom>
            <a:avLst/>
            <a:gdLst/>
            <a:ahLst/>
            <a:cxnLst/>
            <a:rect r="r" b="b" t="t" l="l"/>
            <a:pathLst>
              <a:path h="5134943" w="9128787">
                <a:moveTo>
                  <a:pt x="0" y="0"/>
                </a:moveTo>
                <a:lnTo>
                  <a:pt x="9128787" y="0"/>
                </a:lnTo>
                <a:lnTo>
                  <a:pt x="9128787" y="5134943"/>
                </a:lnTo>
                <a:lnTo>
                  <a:pt x="0" y="5134943"/>
                </a:lnTo>
                <a:lnTo>
                  <a:pt x="0" y="0"/>
                </a:lnTo>
                <a:close/>
              </a:path>
            </a:pathLst>
          </a:custGeom>
          <a:blipFill>
            <a:blip r:embed="rId4"/>
            <a:stretch>
              <a:fillRect l="0" t="0" r="0" b="0"/>
            </a:stretch>
          </a:blipFill>
        </p:spPr>
      </p:sp>
      <p:sp>
        <p:nvSpPr>
          <p:cNvPr name="TextBox 5" id="5"/>
          <p:cNvSpPr txBox="true"/>
          <p:nvPr/>
        </p:nvSpPr>
        <p:spPr>
          <a:xfrm rot="0">
            <a:off x="653460" y="2264382"/>
            <a:ext cx="7503544" cy="7181888"/>
          </a:xfrm>
          <a:prstGeom prst="rect">
            <a:avLst/>
          </a:prstGeom>
        </p:spPr>
        <p:txBody>
          <a:bodyPr anchor="t" rtlCol="false" tIns="0" lIns="0" bIns="0" rIns="0">
            <a:spAutoFit/>
          </a:bodyPr>
          <a:lstStyle/>
          <a:p>
            <a:pPr marL="593510" indent="-296755" lvl="1">
              <a:lnSpc>
                <a:spcPts val="4123"/>
              </a:lnSpc>
              <a:buFont typeface="Arial"/>
              <a:buChar char="•"/>
            </a:pPr>
            <a:r>
              <a:rPr lang="en-US" sz="2749">
                <a:solidFill>
                  <a:srgbClr val="2E2E2E"/>
                </a:solidFill>
                <a:latin typeface="Barlow SemiCondensed"/>
              </a:rPr>
              <a:t>GBTC là phương pháp Ensemble Model kết hợp các cây quyết định để cải thiện hiệu suất dự đoán thông qua boosting.</a:t>
            </a:r>
          </a:p>
          <a:p>
            <a:pPr marL="593510" indent="-296755" lvl="1">
              <a:lnSpc>
                <a:spcPts val="4123"/>
              </a:lnSpc>
              <a:buFont typeface="Arial"/>
              <a:buChar char="•"/>
            </a:pPr>
            <a:r>
              <a:rPr lang="en-US" sz="2749">
                <a:solidFill>
                  <a:srgbClr val="2E2E2E"/>
                </a:solidFill>
                <a:latin typeface="Barlow SemiCondensed"/>
              </a:rPr>
              <a:t>GBTC thích hợp cho phân loại và hồi quy.</a:t>
            </a:r>
          </a:p>
          <a:p>
            <a:pPr marL="593510" indent="-296755" lvl="1">
              <a:lnSpc>
                <a:spcPts val="4123"/>
              </a:lnSpc>
              <a:buFont typeface="Arial"/>
              <a:buChar char="•"/>
            </a:pPr>
            <a:r>
              <a:rPr lang="en-US" sz="2749">
                <a:solidFill>
                  <a:srgbClr val="2E2E2E"/>
                </a:solidFill>
                <a:latin typeface="Barlow SemiCondensed"/>
              </a:rPr>
              <a:t>Tuy nhiên, GBTC có thể tốn nhiều tài nguyên tính toán.</a:t>
            </a:r>
          </a:p>
          <a:p>
            <a:pPr marL="593510" indent="-296755" lvl="1">
              <a:lnSpc>
                <a:spcPts val="4123"/>
              </a:lnSpc>
              <a:buFont typeface="Arial"/>
              <a:buChar char="•"/>
            </a:pPr>
            <a:r>
              <a:rPr lang="en-US" sz="2749">
                <a:solidFill>
                  <a:srgbClr val="2E2E2E"/>
                </a:solidFill>
                <a:latin typeface="Barlow SemiCondensed"/>
              </a:rPr>
              <a:t>GBTC dễ bị overfitting nếu không được cấu hình đúng.</a:t>
            </a:r>
          </a:p>
          <a:p>
            <a:pPr marL="593510" indent="-296755" lvl="1">
              <a:lnSpc>
                <a:spcPts val="4123"/>
              </a:lnSpc>
              <a:buFont typeface="Arial"/>
              <a:buChar char="•"/>
            </a:pPr>
            <a:r>
              <a:rPr lang="en-US" sz="2749">
                <a:solidFill>
                  <a:srgbClr val="2E2E2E"/>
                </a:solidFill>
                <a:latin typeface="Barlow SemiCondensed"/>
              </a:rPr>
              <a:t>MLP là một kiến trúc mạng nơ-ron feedforward linh hoạt.</a:t>
            </a:r>
          </a:p>
          <a:p>
            <a:pPr marL="593510" indent="-296755" lvl="1">
              <a:lnSpc>
                <a:spcPts val="4123"/>
              </a:lnSpc>
              <a:buFont typeface="Arial"/>
              <a:buChar char="•"/>
            </a:pPr>
            <a:r>
              <a:rPr lang="en-US" sz="2749">
                <a:solidFill>
                  <a:srgbClr val="2E2E2E"/>
                </a:solidFill>
                <a:latin typeface="Barlow SemiCondensed"/>
              </a:rPr>
              <a:t>MLP có khả năng học được các hàm phức tạp.</a:t>
            </a:r>
          </a:p>
          <a:p>
            <a:pPr marL="593510" indent="-296755" lvl="1">
              <a:lnSpc>
                <a:spcPts val="4123"/>
              </a:lnSpc>
              <a:buFont typeface="Arial"/>
              <a:buChar char="•"/>
            </a:pPr>
            <a:r>
              <a:rPr lang="en-US" sz="2749">
                <a:solidFill>
                  <a:srgbClr val="2E2E2E"/>
                </a:solidFill>
                <a:latin typeface="Barlow SemiCondensed"/>
              </a:rPr>
              <a:t>Tuy nhiên, MLP đòi hỏi nhiều dữ liệu huấn luyện và thời gian lâu.</a:t>
            </a:r>
          </a:p>
          <a:p>
            <a:pPr marL="593510" indent="-296755" lvl="1">
              <a:lnSpc>
                <a:spcPts val="4123"/>
              </a:lnSpc>
              <a:buFont typeface="Arial"/>
              <a:buChar char="•"/>
            </a:pPr>
            <a:r>
              <a:rPr lang="en-US" sz="2749">
                <a:solidFill>
                  <a:srgbClr val="2E2E2E"/>
                </a:solidFill>
                <a:latin typeface="Barlow SemiCondensed"/>
              </a:rPr>
              <a:t>MLP dễ bị overfitting khi có nhiều lớp và nơ-ron.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83994" y="2322024"/>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47394" y="3921125"/>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506044" y="5518150"/>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238302" y="6489701"/>
            <a:ext cx="3222706" cy="1425559"/>
          </a:xfrm>
          <a:custGeom>
            <a:avLst/>
            <a:gdLst/>
            <a:ahLst/>
            <a:cxnLst/>
            <a:rect r="r" b="b" t="t" l="l"/>
            <a:pathLst>
              <a:path h="1425559" w="3222706">
                <a:moveTo>
                  <a:pt x="0" y="0"/>
                </a:moveTo>
                <a:lnTo>
                  <a:pt x="3222706" y="0"/>
                </a:lnTo>
                <a:lnTo>
                  <a:pt x="3222706" y="1425559"/>
                </a:lnTo>
                <a:lnTo>
                  <a:pt x="0" y="1425559"/>
                </a:lnTo>
                <a:lnTo>
                  <a:pt x="0" y="0"/>
                </a:lnTo>
                <a:close/>
              </a:path>
            </a:pathLst>
          </a:custGeom>
          <a:blipFill>
            <a:blip r:embed="rId12"/>
            <a:stretch>
              <a:fillRect l="-118887" t="0" r="-144303" b="0"/>
            </a:stretch>
          </a:blipFill>
        </p:spPr>
      </p:sp>
      <p:sp>
        <p:nvSpPr>
          <p:cNvPr name="Freeform 8" id="8"/>
          <p:cNvSpPr/>
          <p:nvPr/>
        </p:nvSpPr>
        <p:spPr>
          <a:xfrm flipH="false" flipV="false" rot="0">
            <a:off x="10318606" y="5580063"/>
            <a:ext cx="933688" cy="847726"/>
          </a:xfrm>
          <a:custGeom>
            <a:avLst/>
            <a:gdLst/>
            <a:ahLst/>
            <a:cxnLst/>
            <a:rect r="r" b="b" t="t" l="l"/>
            <a:pathLst>
              <a:path h="847726" w="933688">
                <a:moveTo>
                  <a:pt x="0" y="0"/>
                </a:moveTo>
                <a:lnTo>
                  <a:pt x="933688" y="0"/>
                </a:lnTo>
                <a:lnTo>
                  <a:pt x="933688" y="847725"/>
                </a:lnTo>
                <a:lnTo>
                  <a:pt x="0" y="847725"/>
                </a:lnTo>
                <a:lnTo>
                  <a:pt x="0" y="0"/>
                </a:lnTo>
                <a:close/>
              </a:path>
            </a:pathLst>
          </a:custGeom>
          <a:blipFill>
            <a:blip r:embed="rId13"/>
            <a:stretch>
              <a:fillRect l="-735553" t="0" r="-738196" b="0"/>
            </a:stretch>
          </a:blipFill>
        </p:spPr>
      </p:sp>
      <p:sp>
        <p:nvSpPr>
          <p:cNvPr name="Freeform 9" id="9"/>
          <p:cNvSpPr/>
          <p:nvPr/>
        </p:nvSpPr>
        <p:spPr>
          <a:xfrm flipH="false" flipV="false" rot="0">
            <a:off x="11077279" y="3921125"/>
            <a:ext cx="606872" cy="938055"/>
          </a:xfrm>
          <a:custGeom>
            <a:avLst/>
            <a:gdLst/>
            <a:ahLst/>
            <a:cxnLst/>
            <a:rect r="r" b="b" t="t" l="l"/>
            <a:pathLst>
              <a:path h="938055" w="606872">
                <a:moveTo>
                  <a:pt x="0" y="0"/>
                </a:moveTo>
                <a:lnTo>
                  <a:pt x="606872" y="0"/>
                </a:lnTo>
                <a:lnTo>
                  <a:pt x="606872" y="938055"/>
                </a:lnTo>
                <a:lnTo>
                  <a:pt x="0" y="938055"/>
                </a:lnTo>
                <a:lnTo>
                  <a:pt x="0" y="0"/>
                </a:lnTo>
                <a:close/>
              </a:path>
            </a:pathLst>
          </a:custGeom>
          <a:blipFill>
            <a:blip r:embed="rId14"/>
            <a:stretch>
              <a:fillRect l="0" t="0" r="-2862197" b="-10560"/>
            </a:stretch>
          </a:blipFill>
        </p:spPr>
      </p:sp>
      <p:sp>
        <p:nvSpPr>
          <p:cNvPr name="Freeform 10" id="10"/>
          <p:cNvSpPr/>
          <p:nvPr/>
        </p:nvSpPr>
        <p:spPr>
          <a:xfrm flipH="false" flipV="false" rot="0">
            <a:off x="5461008" y="7543243"/>
            <a:ext cx="8620453" cy="2434010"/>
          </a:xfrm>
          <a:custGeom>
            <a:avLst/>
            <a:gdLst/>
            <a:ahLst/>
            <a:cxnLst/>
            <a:rect r="r" b="b" t="t" l="l"/>
            <a:pathLst>
              <a:path h="2434010" w="8620453">
                <a:moveTo>
                  <a:pt x="0" y="0"/>
                </a:moveTo>
                <a:lnTo>
                  <a:pt x="8620453" y="0"/>
                </a:lnTo>
                <a:lnTo>
                  <a:pt x="8620453" y="2434011"/>
                </a:lnTo>
                <a:lnTo>
                  <a:pt x="0" y="2434011"/>
                </a:lnTo>
                <a:lnTo>
                  <a:pt x="0" y="0"/>
                </a:lnTo>
                <a:close/>
              </a:path>
            </a:pathLst>
          </a:custGeom>
          <a:blipFill>
            <a:blip r:embed="rId15"/>
            <a:stretch>
              <a:fillRect l="0" t="0" r="0" b="0"/>
            </a:stretch>
          </a:blipFill>
        </p:spPr>
      </p:sp>
      <p:sp>
        <p:nvSpPr>
          <p:cNvPr name="TextBox 11" id="11"/>
          <p:cNvSpPr txBox="true"/>
          <p:nvPr/>
        </p:nvSpPr>
        <p:spPr>
          <a:xfrm rot="0">
            <a:off x="1047672" y="1152525"/>
            <a:ext cx="8826671" cy="899950"/>
          </a:xfrm>
          <a:prstGeom prst="rect">
            <a:avLst/>
          </a:prstGeom>
        </p:spPr>
        <p:txBody>
          <a:bodyPr anchor="t" rtlCol="false" tIns="0" lIns="0" bIns="0" rIns="0">
            <a:spAutoFit/>
          </a:bodyPr>
          <a:lstStyle/>
          <a:p>
            <a:pPr>
              <a:lnSpc>
                <a:spcPts val="6717"/>
              </a:lnSpc>
            </a:pPr>
            <a:r>
              <a:rPr lang="en-US" sz="6717">
                <a:solidFill>
                  <a:srgbClr val="2E2E2E"/>
                </a:solidFill>
                <a:latin typeface="Barlow SemiCondensed Bold"/>
              </a:rPr>
              <a:t>3.2 PHƯƠNG PHÁP VOTING</a:t>
            </a:r>
          </a:p>
        </p:txBody>
      </p:sp>
      <p:sp>
        <p:nvSpPr>
          <p:cNvPr name="TextBox 12" id="12"/>
          <p:cNvSpPr txBox="true"/>
          <p:nvPr/>
        </p:nvSpPr>
        <p:spPr>
          <a:xfrm rot="0">
            <a:off x="1047672" y="2247899"/>
            <a:ext cx="8096328" cy="4772319"/>
          </a:xfrm>
          <a:prstGeom prst="rect">
            <a:avLst/>
          </a:prstGeom>
        </p:spPr>
        <p:txBody>
          <a:bodyPr anchor="t" rtlCol="false" tIns="0" lIns="0" bIns="0" rIns="0">
            <a:spAutoFit/>
          </a:bodyPr>
          <a:lstStyle/>
          <a:p>
            <a:pPr marL="641431" indent="-320716" lvl="1">
              <a:lnSpc>
                <a:spcPts val="4753"/>
              </a:lnSpc>
              <a:buFont typeface="Arial"/>
              <a:buChar char="•"/>
            </a:pPr>
            <a:r>
              <a:rPr lang="en-US" sz="2970">
                <a:solidFill>
                  <a:srgbClr val="2E2E2E"/>
                </a:solidFill>
                <a:latin typeface="Barlow SemiCondensed"/>
              </a:rPr>
              <a:t>Kết hợp các thuật toán khác nhau để ước tính xác suất lớp, tăng cường độ chính xác bằng cách đánh trọng số cao nhất cho bộ phân loại có xác suất dự đoán cao nhất. </a:t>
            </a:r>
          </a:p>
          <a:p>
            <a:pPr marL="641431" indent="-320716" lvl="1">
              <a:lnSpc>
                <a:spcPts val="4753"/>
              </a:lnSpc>
              <a:buFont typeface="Arial"/>
              <a:buChar char="•"/>
            </a:pPr>
            <a:r>
              <a:rPr lang="en-US" sz="2970">
                <a:solidFill>
                  <a:srgbClr val="2E2E2E"/>
                </a:solidFill>
                <a:latin typeface="Barlow SemiCondensed"/>
              </a:rPr>
              <a:t>Đây là cách tiếp cận tập trung vào tổng hợp xác suất từ các mô hình để đưa ra dự đoán cuối cùng.</a:t>
            </a:r>
          </a:p>
          <a:p>
            <a:pPr marL="641431" indent="-320716" lvl="1">
              <a:lnSpc>
                <a:spcPts val="4753"/>
              </a:lnSpc>
              <a:buFont typeface="Arial"/>
              <a:buChar char="•"/>
            </a:pPr>
            <a:r>
              <a:rPr lang="en-US" sz="2970">
                <a:solidFill>
                  <a:srgbClr val="2E2E2E"/>
                </a:solidFill>
                <a:latin typeface="Barlow SemiCondensed"/>
              </a:rPr>
              <a:t>Soft voting được định nghĩa với công thức (2) như sau</a:t>
            </a:r>
          </a:p>
        </p:txBody>
      </p:sp>
      <p:sp>
        <p:nvSpPr>
          <p:cNvPr name="TextBox 13" id="13"/>
          <p:cNvSpPr txBox="true"/>
          <p:nvPr/>
        </p:nvSpPr>
        <p:spPr>
          <a:xfrm rot="0">
            <a:off x="11129631" y="5451475"/>
            <a:ext cx="5251928" cy="1038226"/>
          </a:xfrm>
          <a:prstGeom prst="rect">
            <a:avLst/>
          </a:prstGeom>
        </p:spPr>
        <p:txBody>
          <a:bodyPr anchor="t" rtlCol="false" tIns="0" lIns="0" bIns="0" rIns="0">
            <a:spAutoFit/>
          </a:bodyPr>
          <a:lstStyle/>
          <a:p>
            <a:pPr>
              <a:lnSpc>
                <a:spcPts val="4199"/>
              </a:lnSpc>
            </a:pPr>
            <a:r>
              <a:rPr lang="en-US" sz="2999">
                <a:solidFill>
                  <a:srgbClr val="2E2E2E"/>
                </a:solidFill>
                <a:latin typeface="Barlow SemiCondensed Bold Italics"/>
              </a:rPr>
              <a:t> là xác suất của bộ phân loại trong việc dự đoán một lớp nhất định</a:t>
            </a:r>
          </a:p>
        </p:txBody>
      </p:sp>
      <p:sp>
        <p:nvSpPr>
          <p:cNvPr name="TextBox 14" id="14"/>
          <p:cNvSpPr txBox="true"/>
          <p:nvPr/>
        </p:nvSpPr>
        <p:spPr>
          <a:xfrm rot="0">
            <a:off x="11877436" y="2137874"/>
            <a:ext cx="6081405" cy="1038226"/>
          </a:xfrm>
          <a:prstGeom prst="rect">
            <a:avLst/>
          </a:prstGeom>
        </p:spPr>
        <p:txBody>
          <a:bodyPr anchor="t" rtlCol="false" tIns="0" lIns="0" bIns="0" rIns="0">
            <a:spAutoFit/>
          </a:bodyPr>
          <a:lstStyle/>
          <a:p>
            <a:pPr>
              <a:lnSpc>
                <a:spcPts val="4199"/>
              </a:lnSpc>
            </a:pPr>
            <a:r>
              <a:rPr lang="en-US" sz="2999">
                <a:solidFill>
                  <a:srgbClr val="2E2E2E"/>
                </a:solidFill>
                <a:latin typeface="Barlow SemiCondensed Bold Italics"/>
              </a:rPr>
              <a:t>Sử dụng hàm argmax là hàm cho ra giá trị lớn nhất</a:t>
            </a:r>
          </a:p>
        </p:txBody>
      </p:sp>
      <p:sp>
        <p:nvSpPr>
          <p:cNvPr name="TextBox 15" id="15"/>
          <p:cNvSpPr txBox="true"/>
          <p:nvPr/>
        </p:nvSpPr>
        <p:spPr>
          <a:xfrm rot="0">
            <a:off x="11874651" y="3837702"/>
            <a:ext cx="5903660" cy="1038226"/>
          </a:xfrm>
          <a:prstGeom prst="rect">
            <a:avLst/>
          </a:prstGeom>
        </p:spPr>
        <p:txBody>
          <a:bodyPr anchor="t" rtlCol="false" tIns="0" lIns="0" bIns="0" rIns="0">
            <a:spAutoFit/>
          </a:bodyPr>
          <a:lstStyle/>
          <a:p>
            <a:pPr>
              <a:lnSpc>
                <a:spcPts val="4199"/>
              </a:lnSpc>
            </a:pPr>
            <a:r>
              <a:rPr lang="en-US" sz="2999">
                <a:solidFill>
                  <a:srgbClr val="2E2E2E"/>
                </a:solidFill>
                <a:latin typeface="Barlow SemiCondensed Bold Italics"/>
              </a:rPr>
              <a:t>là trọng số</a:t>
            </a:r>
            <a:r>
              <a:rPr lang="en-US" sz="2999">
                <a:solidFill>
                  <a:srgbClr val="2E2E2E"/>
                </a:solidFill>
                <a:latin typeface="Barlow SemiCondensed Bold Italics"/>
              </a:rPr>
              <a:t> biểu thị mức độ tin cậy của mỗi bộ phân loại</a:t>
            </a:r>
          </a:p>
        </p:txBody>
      </p:sp>
      <p:sp>
        <p:nvSpPr>
          <p:cNvPr name="TextBox 16" id="16"/>
          <p:cNvSpPr txBox="true"/>
          <p:nvPr/>
        </p:nvSpPr>
        <p:spPr>
          <a:xfrm rot="0">
            <a:off x="14380151" y="7175501"/>
            <a:ext cx="3578690" cy="2593058"/>
          </a:xfrm>
          <a:prstGeom prst="rect">
            <a:avLst/>
          </a:prstGeom>
        </p:spPr>
        <p:txBody>
          <a:bodyPr anchor="t" rtlCol="false" tIns="0" lIns="0" bIns="0" rIns="0">
            <a:spAutoFit/>
          </a:bodyPr>
          <a:lstStyle/>
          <a:p>
            <a:pPr>
              <a:lnSpc>
                <a:spcPts val="2957"/>
              </a:lnSpc>
              <a:spcBef>
                <a:spcPct val="0"/>
              </a:spcBef>
            </a:pPr>
            <a:r>
              <a:rPr lang="en-US" sz="2143" spc="210">
                <a:solidFill>
                  <a:srgbClr val="2E2E2E"/>
                </a:solidFill>
                <a:latin typeface="Barlow SemiCondensed Italics"/>
              </a:rPr>
              <a:t>-&gt; </a:t>
            </a:r>
            <a:r>
              <a:rPr lang="en-US" sz="2143" spc="210">
                <a:solidFill>
                  <a:srgbClr val="2E2E2E"/>
                </a:solidFill>
                <a:latin typeface="Barlow SemiCondensed Italics"/>
              </a:rPr>
              <a:t>Các bộ phân loại có độ chính xác và độ tin cậy cao sẽ được đánh trọng số cao hơn trong quá trình ước tính (Classifier 2 đưa ra dự báo gần và cao nhất nên ta sẽ chọn Class 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497956" y="-761551"/>
            <a:ext cx="6742124" cy="5838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46" t="0" r="-14946" b="0"/>
              </a:stretch>
            </a:blipFill>
            <a:ln cap="sq">
              <a:noFill/>
              <a:prstDash val="solid"/>
              <a:miter/>
            </a:ln>
          </p:spPr>
        </p:sp>
      </p:grpSp>
      <p:grpSp>
        <p:nvGrpSpPr>
          <p:cNvPr name="Group 6" id="6"/>
          <p:cNvGrpSpPr/>
          <p:nvPr/>
        </p:nvGrpSpPr>
        <p:grpSpPr>
          <a:xfrm rot="0">
            <a:off x="2497956" y="5389840"/>
            <a:ext cx="6742124" cy="5838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14946" t="0" r="-14946" b="0"/>
              </a:stretch>
            </a:blipFill>
            <a:ln cap="sq">
              <a:noFill/>
              <a:prstDash val="solid"/>
              <a:miter/>
            </a:ln>
          </p:spPr>
        </p:sp>
      </p:grpSp>
      <p:grpSp>
        <p:nvGrpSpPr>
          <p:cNvPr name="Group 8" id="8"/>
          <p:cNvGrpSpPr/>
          <p:nvPr/>
        </p:nvGrpSpPr>
        <p:grpSpPr>
          <a:xfrm rot="0">
            <a:off x="-2715706" y="2327777"/>
            <a:ext cx="6742124" cy="583837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14946" t="0" r="-14946" b="0"/>
              </a:stretch>
            </a:blipFill>
            <a:ln cap="sq">
              <a:noFill/>
              <a:prstDash val="solid"/>
              <a:miter/>
            </a:ln>
          </p:spPr>
        </p:sp>
      </p:grpSp>
      <p:sp>
        <p:nvSpPr>
          <p:cNvPr name="Freeform 10" id="10"/>
          <p:cNvSpPr/>
          <p:nvPr/>
        </p:nvSpPr>
        <p:spPr>
          <a:xfrm flipH="false" flipV="false" rot="7221679">
            <a:off x="-242648" y="-42070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9144000" y="1550203"/>
            <a:ext cx="9144000" cy="3878581"/>
          </a:xfrm>
          <a:prstGeom prst="rect">
            <a:avLst/>
          </a:prstGeom>
        </p:spPr>
        <p:txBody>
          <a:bodyPr anchor="t" rtlCol="false" tIns="0" lIns="0" bIns="0" rIns="0">
            <a:spAutoFit/>
          </a:bodyPr>
          <a:lstStyle/>
          <a:p>
            <a:pPr algn="ctr">
              <a:lnSpc>
                <a:spcPts val="10080"/>
              </a:lnSpc>
            </a:pPr>
            <a:r>
              <a:rPr lang="en-US" sz="9600" spc="268">
                <a:solidFill>
                  <a:srgbClr val="133A69"/>
                </a:solidFill>
                <a:latin typeface="Barlow SemiCondensed Bold"/>
              </a:rPr>
              <a:t>IV. THỰC NGHIỆM VÀ KẾT QUẢ</a:t>
            </a:r>
          </a:p>
          <a:p>
            <a:pPr algn="ctr" marL="0" indent="0" lvl="1">
              <a:lnSpc>
                <a:spcPts val="10080"/>
              </a:lnSpc>
            </a:pPr>
          </a:p>
        </p:txBody>
      </p:sp>
      <p:sp>
        <p:nvSpPr>
          <p:cNvPr name="TextBox 12" id="12"/>
          <p:cNvSpPr txBox="true"/>
          <p:nvPr/>
        </p:nvSpPr>
        <p:spPr>
          <a:xfrm rot="0">
            <a:off x="9240080" y="4806485"/>
            <a:ext cx="8442235" cy="7275930"/>
          </a:xfrm>
          <a:prstGeom prst="rect">
            <a:avLst/>
          </a:prstGeom>
        </p:spPr>
        <p:txBody>
          <a:bodyPr anchor="t" rtlCol="false" tIns="0" lIns="0" bIns="0" rIns="0">
            <a:spAutoFit/>
          </a:bodyPr>
          <a:lstStyle/>
          <a:p>
            <a:pPr marL="775934" indent="-387967" lvl="1">
              <a:lnSpc>
                <a:spcPts val="4815"/>
              </a:lnSpc>
              <a:buFont typeface="Arial"/>
              <a:buChar char="•"/>
            </a:pPr>
            <a:r>
              <a:rPr lang="en-US" sz="3593" spc="143">
                <a:solidFill>
                  <a:srgbClr val="133A69"/>
                </a:solidFill>
                <a:latin typeface="Barlow Condensed"/>
              </a:rPr>
              <a:t> Bài nghiên cứu này sẽ thực nghiệm trên bộ dữ liệu credit_risk_dataset.csv được tải xuống từ trang Kaggle.com [9] vào ngày 01/3/2024. Bộ dữ liệu mang mục đích nghiên cứu, thực nghiệm, trong bộ dữ liệu có 25 trường dữ liệu và 100.000 quan sát.</a:t>
            </a:r>
            <a:r>
              <a:rPr lang="en-US" sz="3593" spc="143">
                <a:solidFill>
                  <a:srgbClr val="133A69"/>
                </a:solidFill>
                <a:latin typeface="Barlow Condensed"/>
              </a:rPr>
              <a:t> </a:t>
            </a:r>
          </a:p>
          <a:p>
            <a:pPr>
              <a:lnSpc>
                <a:spcPts val="4815"/>
              </a:lnSpc>
            </a:pPr>
          </a:p>
          <a:p>
            <a:pPr>
              <a:lnSpc>
                <a:spcPts val="4815"/>
              </a:lnSpc>
            </a:pPr>
          </a:p>
          <a:p>
            <a:pPr>
              <a:lnSpc>
                <a:spcPts val="4815"/>
              </a:lnSpc>
            </a:pPr>
          </a:p>
          <a:p>
            <a:pPr>
              <a:lnSpc>
                <a:spcPts val="4815"/>
              </a:lnSpc>
            </a:pPr>
          </a:p>
          <a:p>
            <a:pPr>
              <a:lnSpc>
                <a:spcPts val="4815"/>
              </a:lnSpc>
            </a:pPr>
          </a:p>
          <a:p>
            <a:pPr>
              <a:lnSpc>
                <a:spcPts val="481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43000"/>
            <a:ext cx="11609679" cy="1114800"/>
          </a:xfrm>
          <a:prstGeom prst="rect">
            <a:avLst/>
          </a:prstGeom>
        </p:spPr>
        <p:txBody>
          <a:bodyPr anchor="t" rtlCol="false" tIns="0" lIns="0" bIns="0" rIns="0">
            <a:spAutoFit/>
          </a:bodyPr>
          <a:lstStyle/>
          <a:p>
            <a:pPr>
              <a:lnSpc>
                <a:spcPts val="6437"/>
              </a:lnSpc>
            </a:pPr>
            <a:r>
              <a:rPr lang="en-US" sz="6437">
                <a:solidFill>
                  <a:srgbClr val="2E2E2E"/>
                </a:solidFill>
                <a:latin typeface="Barlow SemiCondensed Bold"/>
              </a:rPr>
              <a:t>4.1 MIÊU TẢ DỮ LIỆU</a:t>
            </a:r>
          </a:p>
          <a:p>
            <a:pPr>
              <a:lnSpc>
                <a:spcPts val="2360"/>
              </a:lnSpc>
            </a:pPr>
          </a:p>
        </p:txBody>
      </p:sp>
      <p:sp>
        <p:nvSpPr>
          <p:cNvPr name="Freeform 5" id="5"/>
          <p:cNvSpPr/>
          <p:nvPr/>
        </p:nvSpPr>
        <p:spPr>
          <a:xfrm flipH="false" flipV="false" rot="1505868">
            <a:off x="9146272" y="-4637896"/>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1174875" y="2257800"/>
            <a:ext cx="6337667" cy="6150900"/>
            <a:chOff x="0" y="0"/>
            <a:chExt cx="981870" cy="952935"/>
          </a:xfrm>
        </p:grpSpPr>
        <p:sp>
          <p:nvSpPr>
            <p:cNvPr name="Freeform 7" id="7"/>
            <p:cNvSpPr/>
            <p:nvPr/>
          </p:nvSpPr>
          <p:spPr>
            <a:xfrm flipH="false" flipV="false" rot="0">
              <a:off x="0" y="0"/>
              <a:ext cx="981870" cy="952935"/>
            </a:xfrm>
            <a:custGeom>
              <a:avLst/>
              <a:gdLst/>
              <a:ahLst/>
              <a:cxnLst/>
              <a:rect r="r" b="b" t="t" l="l"/>
              <a:pathLst>
                <a:path h="952935" w="981870">
                  <a:moveTo>
                    <a:pt x="0" y="0"/>
                  </a:moveTo>
                  <a:lnTo>
                    <a:pt x="981870" y="0"/>
                  </a:lnTo>
                  <a:lnTo>
                    <a:pt x="981870" y="952935"/>
                  </a:lnTo>
                  <a:lnTo>
                    <a:pt x="0" y="952935"/>
                  </a:lnTo>
                  <a:close/>
                </a:path>
              </a:pathLst>
            </a:custGeom>
            <a:blipFill>
              <a:blip r:embed="rId8"/>
              <a:stretch>
                <a:fillRect l="-69" t="0" r="-69" b="0"/>
              </a:stretch>
            </a:blipFill>
          </p:spPr>
        </p:sp>
      </p:grpSp>
      <p:sp>
        <p:nvSpPr>
          <p:cNvPr name="TextBox 8" id="8"/>
          <p:cNvSpPr txBox="true"/>
          <p:nvPr/>
        </p:nvSpPr>
        <p:spPr>
          <a:xfrm rot="0">
            <a:off x="830398" y="2903704"/>
            <a:ext cx="8683896" cy="5143373"/>
          </a:xfrm>
          <a:prstGeom prst="rect">
            <a:avLst/>
          </a:prstGeom>
        </p:spPr>
        <p:txBody>
          <a:bodyPr anchor="t" rtlCol="false" tIns="0" lIns="0" bIns="0" rIns="0">
            <a:spAutoFit/>
          </a:bodyPr>
          <a:lstStyle/>
          <a:p>
            <a:pPr>
              <a:lnSpc>
                <a:spcPts val="5145"/>
              </a:lnSpc>
            </a:pPr>
            <a:r>
              <a:rPr lang="en-US" sz="3099">
                <a:solidFill>
                  <a:srgbClr val="2E2E2E"/>
                </a:solidFill>
                <a:latin typeface="Barlow SemiCondensed"/>
              </a:rPr>
              <a:t> Trường dữ liệu “Credit_Score” thể hiện khách hàng có khả năng rủi ro,  trong đó có 3 nhãn dữ liệu bao gồm Poor, Standard, Good. Tới số lượng lần lượt bằng:</a:t>
            </a:r>
          </a:p>
          <a:p>
            <a:pPr marL="669289" indent="-334645" lvl="1">
              <a:lnSpc>
                <a:spcPts val="5145"/>
              </a:lnSpc>
              <a:buFont typeface="Arial"/>
              <a:buChar char="•"/>
            </a:pPr>
            <a:r>
              <a:rPr lang="en-US" sz="3099">
                <a:solidFill>
                  <a:srgbClr val="2E2E2E"/>
                </a:solidFill>
                <a:latin typeface="Barlow SemiCondensed"/>
              </a:rPr>
              <a:t>·Poor với 28998 quan sát (28,99%)</a:t>
            </a:r>
          </a:p>
          <a:p>
            <a:pPr marL="669289" indent="-334645" lvl="1">
              <a:lnSpc>
                <a:spcPts val="5145"/>
              </a:lnSpc>
              <a:buFont typeface="Arial"/>
              <a:buChar char="•"/>
            </a:pPr>
            <a:r>
              <a:rPr lang="en-US" sz="3099">
                <a:solidFill>
                  <a:srgbClr val="2E2E2E"/>
                </a:solidFill>
                <a:latin typeface="Barlow SemiCondensed"/>
              </a:rPr>
              <a:t>·Standard với 53174 quan sát (53,17%)</a:t>
            </a:r>
          </a:p>
          <a:p>
            <a:pPr marL="669289" indent="-334645" lvl="1">
              <a:lnSpc>
                <a:spcPts val="5145"/>
              </a:lnSpc>
              <a:buFont typeface="Arial"/>
              <a:buChar char="•"/>
            </a:pPr>
            <a:r>
              <a:rPr lang="en-US" sz="3099">
                <a:solidFill>
                  <a:srgbClr val="2E2E2E"/>
                </a:solidFill>
                <a:latin typeface="Barlow SemiCondensed"/>
              </a:rPr>
              <a:t>·Good với 17828 quan sát (17,82%)</a:t>
            </a:r>
          </a:p>
          <a:p>
            <a:pPr>
              <a:lnSpc>
                <a:spcPts val="5145"/>
              </a:lnSpc>
            </a:pPr>
            <a:r>
              <a:rPr lang="en-US" sz="3099">
                <a:solidFill>
                  <a:srgbClr val="2E2E2E"/>
                </a:solidFill>
                <a:latin typeface="Barlow SemiCondensed"/>
              </a:rPr>
              <a:t>Dữ liệu bao gồm thông tin như tuổi, thu nhập hàng năm, số tài khoản ngân hàng, và nhiều trường dữ liệu khác.</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2824" y="2460624"/>
            <a:ext cx="7115328" cy="5990591"/>
          </a:xfrm>
          <a:prstGeom prst="rect">
            <a:avLst/>
          </a:prstGeom>
        </p:spPr>
        <p:txBody>
          <a:bodyPr anchor="t" rtlCol="false" tIns="0" lIns="0" bIns="0" rIns="0">
            <a:spAutoFit/>
          </a:bodyPr>
          <a:lstStyle/>
          <a:p>
            <a:pPr>
              <a:lnSpc>
                <a:spcPts val="4759"/>
              </a:lnSpc>
            </a:pPr>
            <a:r>
              <a:rPr lang="en-US" sz="3399" spc="169">
                <a:solidFill>
                  <a:srgbClr val="2E2E2E"/>
                </a:solidFill>
                <a:latin typeface="Barlow SemiCondensed"/>
              </a:rPr>
              <a:t>Trước khi xử lý, 35.18% dữ liệu bị thiếu, phân bố tương đối đều trong các trường sau</a:t>
            </a:r>
          </a:p>
          <a:p>
            <a:pPr marL="734055" indent="-367027" lvl="1">
              <a:lnSpc>
                <a:spcPts val="4759"/>
              </a:lnSpc>
              <a:buFont typeface="Arial"/>
              <a:buChar char="•"/>
            </a:pPr>
            <a:r>
              <a:rPr lang="en-US" sz="3399" spc="169">
                <a:solidFill>
                  <a:srgbClr val="2E2E2E"/>
                </a:solidFill>
                <a:latin typeface="Barlow SemiCondensed"/>
              </a:rPr>
              <a:t>·Monthly_Inhand_Salary: 15.0%</a:t>
            </a:r>
          </a:p>
          <a:p>
            <a:pPr marL="734055" indent="-367027" lvl="1">
              <a:lnSpc>
                <a:spcPts val="4759"/>
              </a:lnSpc>
              <a:buFont typeface="Arial"/>
              <a:buChar char="•"/>
            </a:pPr>
            <a:r>
              <a:rPr lang="en-US" sz="3399" spc="169">
                <a:solidFill>
                  <a:srgbClr val="2E2E2E"/>
                </a:solidFill>
                <a:latin typeface="Barlow SemiCondensed"/>
              </a:rPr>
              <a:t>·Type_of_Loan: 11.41%</a:t>
            </a:r>
          </a:p>
          <a:p>
            <a:pPr marL="734055" indent="-367027" lvl="1">
              <a:lnSpc>
                <a:spcPts val="4759"/>
              </a:lnSpc>
              <a:buFont typeface="Arial"/>
              <a:buChar char="•"/>
            </a:pPr>
            <a:r>
              <a:rPr lang="en-US" sz="3399" spc="169">
                <a:solidFill>
                  <a:srgbClr val="2E2E2E"/>
                </a:solidFill>
                <a:latin typeface="Barlow SemiCondensed"/>
              </a:rPr>
              <a:t>·Num_of_Delayed_Payment: 7.0%</a:t>
            </a:r>
          </a:p>
          <a:p>
            <a:pPr marL="734055" indent="-367027" lvl="1">
              <a:lnSpc>
                <a:spcPts val="4759"/>
              </a:lnSpc>
              <a:buFont typeface="Arial"/>
              <a:buChar char="•"/>
            </a:pPr>
            <a:r>
              <a:rPr lang="en-US" sz="3399" spc="169">
                <a:solidFill>
                  <a:srgbClr val="2E2E2E"/>
                </a:solidFill>
                <a:latin typeface="Barlow SemiCondensed"/>
              </a:rPr>
              <a:t>·Amount_invested_monthly: 4.48%</a:t>
            </a:r>
          </a:p>
          <a:p>
            <a:pPr marL="734055" indent="-367027" lvl="1">
              <a:lnSpc>
                <a:spcPts val="4759"/>
              </a:lnSpc>
              <a:buFont typeface="Arial"/>
              <a:buChar char="•"/>
            </a:pPr>
            <a:r>
              <a:rPr lang="en-US" sz="3399" spc="169">
                <a:solidFill>
                  <a:srgbClr val="2E2E2E"/>
                </a:solidFill>
                <a:latin typeface="Barlow SemiCondensed"/>
              </a:rPr>
              <a:t>·Num_Credit_Inquiries: 1.97%</a:t>
            </a:r>
          </a:p>
          <a:p>
            <a:pPr marL="734055" indent="-367027" lvl="1">
              <a:lnSpc>
                <a:spcPts val="4759"/>
              </a:lnSpc>
              <a:buFont typeface="Arial"/>
              <a:buChar char="•"/>
            </a:pPr>
            <a:r>
              <a:rPr lang="en-US" sz="3399" spc="169">
                <a:solidFill>
                  <a:srgbClr val="2E2E2E"/>
                </a:solidFill>
                <a:latin typeface="Barlow SemiCondensed"/>
              </a:rPr>
              <a:t>Monthly_Balance: 1.2% </a:t>
            </a:r>
          </a:p>
        </p:txBody>
      </p:sp>
      <p:grpSp>
        <p:nvGrpSpPr>
          <p:cNvPr name="Group 6" id="6"/>
          <p:cNvGrpSpPr/>
          <p:nvPr/>
        </p:nvGrpSpPr>
        <p:grpSpPr>
          <a:xfrm rot="0">
            <a:off x="7520951" y="2815293"/>
            <a:ext cx="10767049" cy="5631534"/>
            <a:chOff x="0" y="0"/>
            <a:chExt cx="1668098" cy="872472"/>
          </a:xfrm>
        </p:grpSpPr>
        <p:sp>
          <p:nvSpPr>
            <p:cNvPr name="Freeform 7" id="7"/>
            <p:cNvSpPr/>
            <p:nvPr/>
          </p:nvSpPr>
          <p:spPr>
            <a:xfrm flipH="false" flipV="false" rot="0">
              <a:off x="0" y="0"/>
              <a:ext cx="1668098" cy="872472"/>
            </a:xfrm>
            <a:custGeom>
              <a:avLst/>
              <a:gdLst/>
              <a:ahLst/>
              <a:cxnLst/>
              <a:rect r="r" b="b" t="t" l="l"/>
              <a:pathLst>
                <a:path h="872472" w="1668098">
                  <a:moveTo>
                    <a:pt x="0" y="0"/>
                  </a:moveTo>
                  <a:lnTo>
                    <a:pt x="1668098" y="0"/>
                  </a:lnTo>
                  <a:lnTo>
                    <a:pt x="1668098" y="872472"/>
                  </a:lnTo>
                  <a:lnTo>
                    <a:pt x="0" y="872472"/>
                  </a:lnTo>
                  <a:close/>
                </a:path>
              </a:pathLst>
            </a:custGeom>
            <a:blipFill>
              <a:blip r:embed="rId8"/>
              <a:stretch>
                <a:fillRect l="-94" t="0" r="-94" b="0"/>
              </a:stretch>
            </a:blipFill>
          </p:spPr>
        </p:sp>
      </p:grpSp>
      <p:sp>
        <p:nvSpPr>
          <p:cNvPr name="TextBox 8" id="8"/>
          <p:cNvSpPr txBox="true"/>
          <p:nvPr/>
        </p:nvSpPr>
        <p:spPr>
          <a:xfrm rot="0">
            <a:off x="891836" y="500878"/>
            <a:ext cx="11609679" cy="1114800"/>
          </a:xfrm>
          <a:prstGeom prst="rect">
            <a:avLst/>
          </a:prstGeom>
        </p:spPr>
        <p:txBody>
          <a:bodyPr anchor="t" rtlCol="false" tIns="0" lIns="0" bIns="0" rIns="0">
            <a:spAutoFit/>
          </a:bodyPr>
          <a:lstStyle/>
          <a:p>
            <a:pPr>
              <a:lnSpc>
                <a:spcPts val="6437"/>
              </a:lnSpc>
            </a:pPr>
            <a:r>
              <a:rPr lang="en-US" sz="6437">
                <a:solidFill>
                  <a:srgbClr val="2E2E2E"/>
                </a:solidFill>
                <a:latin typeface="Barlow SemiCondensed Bold"/>
              </a:rPr>
              <a:t>4.2 TIỀN XỬ LÝ DỮ LIỆU</a:t>
            </a:r>
          </a:p>
          <a:p>
            <a:pPr>
              <a:lnSpc>
                <a:spcPts val="2360"/>
              </a:lnSpc>
            </a:pPr>
          </a:p>
        </p:txBody>
      </p:sp>
      <p:sp>
        <p:nvSpPr>
          <p:cNvPr name="TextBox 9" id="9"/>
          <p:cNvSpPr txBox="true"/>
          <p:nvPr/>
        </p:nvSpPr>
        <p:spPr>
          <a:xfrm rot="0">
            <a:off x="1465329" y="1344415"/>
            <a:ext cx="5231347" cy="655956"/>
          </a:xfrm>
          <a:prstGeom prst="rect">
            <a:avLst/>
          </a:prstGeom>
        </p:spPr>
        <p:txBody>
          <a:bodyPr anchor="t" rtlCol="false" tIns="0" lIns="0" bIns="0" rIns="0">
            <a:spAutoFit/>
          </a:bodyPr>
          <a:lstStyle/>
          <a:p>
            <a:pPr>
              <a:lnSpc>
                <a:spcPts val="5439"/>
              </a:lnSpc>
            </a:pPr>
            <a:r>
              <a:rPr lang="en-US" sz="3399">
                <a:solidFill>
                  <a:srgbClr val="2E2E2E"/>
                </a:solidFill>
                <a:latin typeface="Barlow SemiCondensed Italics"/>
              </a:rPr>
              <a:t>Xử Lý Thiếu Dữ Liệu</a:t>
            </a:r>
          </a:p>
        </p:txBody>
      </p:sp>
      <p:sp>
        <p:nvSpPr>
          <p:cNvPr name="TextBox 10" id="10"/>
          <p:cNvSpPr txBox="true"/>
          <p:nvPr/>
        </p:nvSpPr>
        <p:spPr>
          <a:xfrm rot="0">
            <a:off x="10898645" y="8435341"/>
            <a:ext cx="4011662" cy="571501"/>
          </a:xfrm>
          <a:prstGeom prst="rect">
            <a:avLst/>
          </a:prstGeom>
        </p:spPr>
        <p:txBody>
          <a:bodyPr anchor="t" rtlCol="false" tIns="0" lIns="0" bIns="0" rIns="0">
            <a:spAutoFit/>
          </a:bodyPr>
          <a:lstStyle/>
          <a:p>
            <a:pPr>
              <a:lnSpc>
                <a:spcPts val="4799"/>
              </a:lnSpc>
            </a:pPr>
            <a:r>
              <a:rPr lang="en-US" sz="2999">
                <a:solidFill>
                  <a:srgbClr val="2E2E2E"/>
                </a:solidFill>
                <a:latin typeface="Barlow SemiCondensed Italics"/>
              </a:rPr>
              <a:t>Số lượng cột bị thiếu dữ liệu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0" y="-2097298"/>
            <a:ext cx="18288000" cy="18288000"/>
          </a:xfrm>
          <a:custGeom>
            <a:avLst/>
            <a:gdLst/>
            <a:ahLst/>
            <a:cxnLst/>
            <a:rect r="r" b="b" t="t" l="l"/>
            <a:pathLst>
              <a:path h="18288000" w="18288000">
                <a:moveTo>
                  <a:pt x="18288000" y="18288000"/>
                </a:moveTo>
                <a:lnTo>
                  <a:pt x="0" y="18288000"/>
                </a:lnTo>
                <a:lnTo>
                  <a:pt x="0" y="0"/>
                </a:lnTo>
                <a:lnTo>
                  <a:pt x="18288000" y="0"/>
                </a:lnTo>
                <a:lnTo>
                  <a:pt x="18288000" y="18288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86667" y="3084143"/>
            <a:ext cx="2613061" cy="2273181"/>
            <a:chOff x="0" y="0"/>
            <a:chExt cx="991873" cy="862860"/>
          </a:xfrm>
        </p:grpSpPr>
        <p:sp>
          <p:nvSpPr>
            <p:cNvPr name="Freeform 5" id="5"/>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AECCE7"/>
            </a:solidFill>
            <a:ln w="9525" cap="sq">
              <a:solidFill>
                <a:srgbClr val="FFFFFF"/>
              </a:solidFill>
              <a:prstDash val="solid"/>
              <a:miter/>
            </a:ln>
          </p:spPr>
        </p:sp>
        <p:sp>
          <p:nvSpPr>
            <p:cNvPr name="TextBox 6" id="6"/>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grpSp>
        <p:nvGrpSpPr>
          <p:cNvPr name="Group 7" id="7"/>
          <p:cNvGrpSpPr/>
          <p:nvPr/>
        </p:nvGrpSpPr>
        <p:grpSpPr>
          <a:xfrm rot="0">
            <a:off x="5844564" y="3084143"/>
            <a:ext cx="2613061" cy="2273181"/>
            <a:chOff x="0" y="0"/>
            <a:chExt cx="991873" cy="862860"/>
          </a:xfrm>
        </p:grpSpPr>
        <p:sp>
          <p:nvSpPr>
            <p:cNvPr name="Freeform 8" id="8"/>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AECCE7"/>
            </a:solidFill>
            <a:ln w="9525" cap="sq">
              <a:solidFill>
                <a:srgbClr val="FFFFFF"/>
              </a:solidFill>
              <a:prstDash val="solid"/>
              <a:miter/>
            </a:ln>
          </p:spPr>
        </p:sp>
        <p:sp>
          <p:nvSpPr>
            <p:cNvPr name="TextBox 9" id="9"/>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10" id="10"/>
          <p:cNvSpPr/>
          <p:nvPr/>
        </p:nvSpPr>
        <p:spPr>
          <a:xfrm flipV="true">
            <a:off x="5991861" y="4258833"/>
            <a:ext cx="2203125" cy="0"/>
          </a:xfrm>
          <a:prstGeom prst="line">
            <a:avLst/>
          </a:prstGeom>
          <a:ln cap="flat" w="38100">
            <a:solidFill>
              <a:srgbClr val="FFFFFF"/>
            </a:solidFill>
            <a:prstDash val="solid"/>
            <a:headEnd type="none" len="sm" w="sm"/>
            <a:tailEnd type="none" len="sm" w="sm"/>
          </a:ln>
        </p:spPr>
      </p:sp>
      <p:grpSp>
        <p:nvGrpSpPr>
          <p:cNvPr name="Group 11" id="11"/>
          <p:cNvGrpSpPr/>
          <p:nvPr/>
        </p:nvGrpSpPr>
        <p:grpSpPr>
          <a:xfrm rot="0">
            <a:off x="2986667" y="5870734"/>
            <a:ext cx="2613061" cy="2252658"/>
            <a:chOff x="0" y="0"/>
            <a:chExt cx="991873" cy="855070"/>
          </a:xfrm>
        </p:grpSpPr>
        <p:sp>
          <p:nvSpPr>
            <p:cNvPr name="Freeform 12" id="12"/>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AECCE7"/>
            </a:solidFill>
            <a:ln w="9525" cap="sq">
              <a:solidFill>
                <a:srgbClr val="FFFFFF"/>
              </a:solidFill>
              <a:prstDash val="solid"/>
              <a:miter/>
            </a:ln>
          </p:spPr>
        </p:sp>
        <p:sp>
          <p:nvSpPr>
            <p:cNvPr name="TextBox 13" id="13"/>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4" id="14"/>
          <p:cNvSpPr/>
          <p:nvPr/>
        </p:nvSpPr>
        <p:spPr>
          <a:xfrm flipV="true">
            <a:off x="3133964" y="7016113"/>
            <a:ext cx="2203125" cy="0"/>
          </a:xfrm>
          <a:prstGeom prst="line">
            <a:avLst/>
          </a:prstGeom>
          <a:ln cap="flat" w="38100">
            <a:solidFill>
              <a:srgbClr val="FFFFFF"/>
            </a:solidFill>
            <a:prstDash val="solid"/>
            <a:headEnd type="none" len="sm" w="sm"/>
            <a:tailEnd type="none" len="sm" w="sm"/>
          </a:ln>
        </p:spPr>
      </p:sp>
      <p:grpSp>
        <p:nvGrpSpPr>
          <p:cNvPr name="Group 15" id="15"/>
          <p:cNvGrpSpPr/>
          <p:nvPr/>
        </p:nvGrpSpPr>
        <p:grpSpPr>
          <a:xfrm rot="0">
            <a:off x="5844564" y="5870734"/>
            <a:ext cx="2613061" cy="2252658"/>
            <a:chOff x="0" y="0"/>
            <a:chExt cx="991873" cy="855070"/>
          </a:xfrm>
        </p:grpSpPr>
        <p:sp>
          <p:nvSpPr>
            <p:cNvPr name="Freeform 16" id="16"/>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AECCE7"/>
            </a:solidFill>
            <a:ln w="9525" cap="sq">
              <a:solidFill>
                <a:srgbClr val="FFFFFF"/>
              </a:solidFill>
              <a:prstDash val="solid"/>
              <a:miter/>
            </a:ln>
          </p:spPr>
        </p:sp>
        <p:sp>
          <p:nvSpPr>
            <p:cNvPr name="TextBox 17" id="17"/>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8" id="18"/>
          <p:cNvSpPr/>
          <p:nvPr/>
        </p:nvSpPr>
        <p:spPr>
          <a:xfrm flipV="true">
            <a:off x="5991861" y="7035163"/>
            <a:ext cx="2203125" cy="0"/>
          </a:xfrm>
          <a:prstGeom prst="line">
            <a:avLst/>
          </a:prstGeom>
          <a:ln cap="flat" w="38100">
            <a:solidFill>
              <a:srgbClr val="FFFFFF"/>
            </a:solidFill>
            <a:prstDash val="solid"/>
            <a:headEnd type="none" len="sm" w="sm"/>
            <a:tailEnd type="none" len="sm" w="sm"/>
          </a:ln>
        </p:spPr>
      </p:sp>
      <p:grpSp>
        <p:nvGrpSpPr>
          <p:cNvPr name="Group 19" id="19"/>
          <p:cNvGrpSpPr/>
          <p:nvPr/>
        </p:nvGrpSpPr>
        <p:grpSpPr>
          <a:xfrm rot="0">
            <a:off x="10000675" y="1509629"/>
            <a:ext cx="6992751" cy="8074770"/>
            <a:chOff x="0" y="0"/>
            <a:chExt cx="5499100" cy="6350000"/>
          </a:xfrm>
        </p:grpSpPr>
        <p:sp>
          <p:nvSpPr>
            <p:cNvPr name="Freeform 20" id="20"/>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1" id="21"/>
          <p:cNvGrpSpPr/>
          <p:nvPr/>
        </p:nvGrpSpPr>
        <p:grpSpPr>
          <a:xfrm rot="0">
            <a:off x="10143550" y="1698193"/>
            <a:ext cx="6697476" cy="7733806"/>
            <a:chOff x="0" y="0"/>
            <a:chExt cx="5499100" cy="6350000"/>
          </a:xfrm>
        </p:grpSpPr>
        <p:sp>
          <p:nvSpPr>
            <p:cNvPr name="Freeform 22" id="22"/>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6"/>
              <a:stretch>
                <a:fillRect l="-36659" t="0" r="-36659" b="0"/>
              </a:stretch>
            </a:blipFill>
          </p:spPr>
        </p:sp>
      </p:grpSp>
      <p:grpSp>
        <p:nvGrpSpPr>
          <p:cNvPr name="Group 23" id="23"/>
          <p:cNvGrpSpPr/>
          <p:nvPr/>
        </p:nvGrpSpPr>
        <p:grpSpPr>
          <a:xfrm rot="0">
            <a:off x="8705275" y="3084143"/>
            <a:ext cx="2613061" cy="2273181"/>
            <a:chOff x="0" y="0"/>
            <a:chExt cx="991873" cy="862860"/>
          </a:xfrm>
        </p:grpSpPr>
        <p:sp>
          <p:nvSpPr>
            <p:cNvPr name="Freeform 24" id="24"/>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AECCE7"/>
            </a:solidFill>
            <a:ln w="9525" cap="sq">
              <a:solidFill>
                <a:srgbClr val="FFFFFF"/>
              </a:solidFill>
              <a:prstDash val="solid"/>
              <a:miter/>
            </a:ln>
          </p:spPr>
        </p:sp>
        <p:sp>
          <p:nvSpPr>
            <p:cNvPr name="TextBox 25" id="25"/>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6" id="26"/>
          <p:cNvSpPr/>
          <p:nvPr/>
        </p:nvSpPr>
        <p:spPr>
          <a:xfrm flipV="true">
            <a:off x="8852572" y="4277883"/>
            <a:ext cx="2203125" cy="0"/>
          </a:xfrm>
          <a:prstGeom prst="line">
            <a:avLst/>
          </a:prstGeom>
          <a:ln cap="flat" w="38100">
            <a:solidFill>
              <a:srgbClr val="FFFFFF"/>
            </a:solidFill>
            <a:prstDash val="solid"/>
            <a:headEnd type="none" len="sm" w="sm"/>
            <a:tailEnd type="none" len="sm" w="sm"/>
          </a:ln>
        </p:spPr>
      </p:sp>
      <p:grpSp>
        <p:nvGrpSpPr>
          <p:cNvPr name="Group 27" id="27"/>
          <p:cNvGrpSpPr/>
          <p:nvPr/>
        </p:nvGrpSpPr>
        <p:grpSpPr>
          <a:xfrm rot="0">
            <a:off x="8705275" y="5870734"/>
            <a:ext cx="2613061" cy="2252658"/>
            <a:chOff x="0" y="0"/>
            <a:chExt cx="991873" cy="855070"/>
          </a:xfrm>
        </p:grpSpPr>
        <p:sp>
          <p:nvSpPr>
            <p:cNvPr name="Freeform 28" id="28"/>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AECCE7"/>
            </a:solidFill>
            <a:ln w="9525" cap="sq">
              <a:solidFill>
                <a:srgbClr val="FFFFFF"/>
              </a:solidFill>
              <a:prstDash val="solid"/>
              <a:miter/>
            </a:ln>
          </p:spPr>
        </p:sp>
        <p:sp>
          <p:nvSpPr>
            <p:cNvPr name="TextBox 29" id="29"/>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30" id="30"/>
          <p:cNvSpPr/>
          <p:nvPr/>
        </p:nvSpPr>
        <p:spPr>
          <a:xfrm flipV="true">
            <a:off x="8852572" y="7054213"/>
            <a:ext cx="2203125" cy="0"/>
          </a:xfrm>
          <a:prstGeom prst="line">
            <a:avLst/>
          </a:prstGeom>
          <a:ln cap="flat" w="38100">
            <a:solidFill>
              <a:srgbClr val="FFFFFF"/>
            </a:solidFill>
            <a:prstDash val="solid"/>
            <a:headEnd type="none" len="sm" w="sm"/>
            <a:tailEnd type="none" len="sm" w="sm"/>
          </a:ln>
        </p:spPr>
      </p:sp>
      <p:sp>
        <p:nvSpPr>
          <p:cNvPr name="TextBox 31" id="31"/>
          <p:cNvSpPr txBox="true"/>
          <p:nvPr/>
        </p:nvSpPr>
        <p:spPr>
          <a:xfrm rot="0">
            <a:off x="2986667" y="1350593"/>
            <a:ext cx="8437330" cy="1219200"/>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2E2E2E"/>
                </a:solidFill>
                <a:latin typeface="Barlow Condensed Bold"/>
              </a:rPr>
              <a:t>TEAM MEMBERS</a:t>
            </a:r>
          </a:p>
        </p:txBody>
      </p:sp>
      <p:sp>
        <p:nvSpPr>
          <p:cNvPr name="TextBox 32" id="32"/>
          <p:cNvSpPr txBox="true"/>
          <p:nvPr/>
        </p:nvSpPr>
        <p:spPr>
          <a:xfrm rot="0">
            <a:off x="5991861" y="3635237"/>
            <a:ext cx="2318467" cy="469673"/>
          </a:xfrm>
          <a:prstGeom prst="rect">
            <a:avLst/>
          </a:prstGeom>
        </p:spPr>
        <p:txBody>
          <a:bodyPr anchor="t" rtlCol="false" tIns="0" lIns="0" bIns="0" rIns="0">
            <a:spAutoFit/>
          </a:bodyPr>
          <a:lstStyle/>
          <a:p>
            <a:pPr algn="ctr">
              <a:lnSpc>
                <a:spcPts val="3847"/>
              </a:lnSpc>
            </a:pPr>
            <a:r>
              <a:rPr lang="en-US" sz="2787">
                <a:solidFill>
                  <a:srgbClr val="FFFFFF"/>
                </a:solidFill>
                <a:latin typeface="DM Sans"/>
              </a:rPr>
              <a:t>7123112089</a:t>
            </a:r>
          </a:p>
        </p:txBody>
      </p:sp>
      <p:sp>
        <p:nvSpPr>
          <p:cNvPr name="TextBox 33" id="33"/>
          <p:cNvSpPr txBox="true"/>
          <p:nvPr/>
        </p:nvSpPr>
        <p:spPr>
          <a:xfrm rot="0">
            <a:off x="3133964" y="6332924"/>
            <a:ext cx="2318467" cy="486437"/>
          </a:xfrm>
          <a:prstGeom prst="rect">
            <a:avLst/>
          </a:prstGeom>
        </p:spPr>
        <p:txBody>
          <a:bodyPr anchor="t" rtlCol="false" tIns="0" lIns="0" bIns="0" rIns="0">
            <a:spAutoFit/>
          </a:bodyPr>
          <a:lstStyle/>
          <a:p>
            <a:pPr algn="ctr">
              <a:lnSpc>
                <a:spcPts val="3985"/>
              </a:lnSpc>
            </a:pPr>
            <a:r>
              <a:rPr lang="en-US" sz="2887">
                <a:solidFill>
                  <a:srgbClr val="FFFFFF"/>
                </a:solidFill>
                <a:latin typeface="DM Sans"/>
              </a:rPr>
              <a:t>71131101295</a:t>
            </a:r>
          </a:p>
        </p:txBody>
      </p:sp>
      <p:sp>
        <p:nvSpPr>
          <p:cNvPr name="TextBox 34" id="34"/>
          <p:cNvSpPr txBox="true"/>
          <p:nvPr/>
        </p:nvSpPr>
        <p:spPr>
          <a:xfrm rot="0">
            <a:off x="8829100" y="3669336"/>
            <a:ext cx="2318467" cy="469673"/>
          </a:xfrm>
          <a:prstGeom prst="rect">
            <a:avLst/>
          </a:prstGeom>
        </p:spPr>
        <p:txBody>
          <a:bodyPr anchor="t" rtlCol="false" tIns="0" lIns="0" bIns="0" rIns="0">
            <a:spAutoFit/>
          </a:bodyPr>
          <a:lstStyle/>
          <a:p>
            <a:pPr algn="ctr">
              <a:lnSpc>
                <a:spcPts val="3847"/>
              </a:lnSpc>
            </a:pPr>
            <a:r>
              <a:rPr lang="en-US" sz="2787">
                <a:solidFill>
                  <a:srgbClr val="FFFFFF"/>
                </a:solidFill>
                <a:latin typeface="DM Sans"/>
              </a:rPr>
              <a:t>71131101167</a:t>
            </a:r>
          </a:p>
        </p:txBody>
      </p:sp>
      <p:sp>
        <p:nvSpPr>
          <p:cNvPr name="TextBox 35" id="35"/>
          <p:cNvSpPr txBox="true"/>
          <p:nvPr/>
        </p:nvSpPr>
        <p:spPr>
          <a:xfrm rot="0">
            <a:off x="8829100" y="6435545"/>
            <a:ext cx="2318467" cy="428168"/>
          </a:xfrm>
          <a:prstGeom prst="rect">
            <a:avLst/>
          </a:prstGeom>
        </p:spPr>
        <p:txBody>
          <a:bodyPr anchor="t" rtlCol="false" tIns="0" lIns="0" bIns="0" rIns="0">
            <a:spAutoFit/>
          </a:bodyPr>
          <a:lstStyle/>
          <a:p>
            <a:pPr algn="ctr">
              <a:lnSpc>
                <a:spcPts val="3477"/>
              </a:lnSpc>
            </a:pPr>
            <a:r>
              <a:rPr lang="en-US" sz="2520">
                <a:solidFill>
                  <a:srgbClr val="FFFFFF"/>
                </a:solidFill>
                <a:latin typeface="DM Sans"/>
              </a:rPr>
              <a:t>71131101156</a:t>
            </a:r>
          </a:p>
        </p:txBody>
      </p:sp>
      <p:sp>
        <p:nvSpPr>
          <p:cNvPr name="AutoShape 36" id="36"/>
          <p:cNvSpPr/>
          <p:nvPr/>
        </p:nvSpPr>
        <p:spPr>
          <a:xfrm flipV="true">
            <a:off x="3191635" y="4239783"/>
            <a:ext cx="2203125" cy="0"/>
          </a:xfrm>
          <a:prstGeom prst="line">
            <a:avLst/>
          </a:prstGeom>
          <a:ln cap="flat" w="38100">
            <a:solidFill>
              <a:srgbClr val="FFFFFF"/>
            </a:solidFill>
            <a:prstDash val="solid"/>
            <a:headEnd type="none" len="sm" w="sm"/>
            <a:tailEnd type="none" len="sm" w="sm"/>
          </a:ln>
        </p:spPr>
      </p:sp>
      <p:sp>
        <p:nvSpPr>
          <p:cNvPr name="TextBox 37" id="37"/>
          <p:cNvSpPr txBox="true"/>
          <p:nvPr/>
        </p:nvSpPr>
        <p:spPr>
          <a:xfrm rot="0">
            <a:off x="5919016" y="4488147"/>
            <a:ext cx="2464156" cy="469392"/>
          </a:xfrm>
          <a:prstGeom prst="rect">
            <a:avLst/>
          </a:prstGeom>
        </p:spPr>
        <p:txBody>
          <a:bodyPr anchor="t" rtlCol="false" tIns="0" lIns="0" bIns="0" rIns="0">
            <a:spAutoFit/>
          </a:bodyPr>
          <a:lstStyle/>
          <a:p>
            <a:pPr algn="ctr">
              <a:lnSpc>
                <a:spcPts val="3864"/>
              </a:lnSpc>
            </a:pPr>
            <a:r>
              <a:rPr lang="en-US" sz="2800">
                <a:solidFill>
                  <a:srgbClr val="FFFFFF"/>
                </a:solidFill>
                <a:latin typeface="Barlow Condensed Bold"/>
              </a:rPr>
              <a:t>Nguyễn Trung Hiếu</a:t>
            </a:r>
          </a:p>
        </p:txBody>
      </p:sp>
      <p:sp>
        <p:nvSpPr>
          <p:cNvPr name="TextBox 38" id="38"/>
          <p:cNvSpPr txBox="true"/>
          <p:nvPr/>
        </p:nvSpPr>
        <p:spPr>
          <a:xfrm rot="0">
            <a:off x="8829100" y="4452332"/>
            <a:ext cx="2464156" cy="521970"/>
          </a:xfrm>
          <a:prstGeom prst="rect">
            <a:avLst/>
          </a:prstGeom>
        </p:spPr>
        <p:txBody>
          <a:bodyPr anchor="t" rtlCol="false" tIns="0" lIns="0" bIns="0" rIns="0">
            <a:spAutoFit/>
          </a:bodyPr>
          <a:lstStyle/>
          <a:p>
            <a:pPr algn="ctr">
              <a:lnSpc>
                <a:spcPts val="4140"/>
              </a:lnSpc>
            </a:pPr>
            <a:r>
              <a:rPr lang="en-US" sz="3000">
                <a:solidFill>
                  <a:srgbClr val="FFFFFF"/>
                </a:solidFill>
                <a:latin typeface="Barlow Condensed Bold"/>
              </a:rPr>
              <a:t>Vũ Quỳnh Mai</a:t>
            </a:r>
          </a:p>
        </p:txBody>
      </p:sp>
      <p:sp>
        <p:nvSpPr>
          <p:cNvPr name="TextBox 39" id="39"/>
          <p:cNvSpPr txBox="true"/>
          <p:nvPr/>
        </p:nvSpPr>
        <p:spPr>
          <a:xfrm rot="0">
            <a:off x="2980357" y="7082788"/>
            <a:ext cx="2464156" cy="521970"/>
          </a:xfrm>
          <a:prstGeom prst="rect">
            <a:avLst/>
          </a:prstGeom>
        </p:spPr>
        <p:txBody>
          <a:bodyPr anchor="t" rtlCol="false" tIns="0" lIns="0" bIns="0" rIns="0">
            <a:spAutoFit/>
          </a:bodyPr>
          <a:lstStyle/>
          <a:p>
            <a:pPr algn="ctr">
              <a:lnSpc>
                <a:spcPts val="4140"/>
              </a:lnSpc>
            </a:pPr>
            <a:r>
              <a:rPr lang="en-US" sz="3000">
                <a:solidFill>
                  <a:srgbClr val="FFFFFF"/>
                </a:solidFill>
                <a:latin typeface="Barlow Condensed Bold"/>
              </a:rPr>
              <a:t>Phạm Thu Trang</a:t>
            </a:r>
          </a:p>
        </p:txBody>
      </p:sp>
      <p:sp>
        <p:nvSpPr>
          <p:cNvPr name="TextBox 40" id="40"/>
          <p:cNvSpPr txBox="true"/>
          <p:nvPr/>
        </p:nvSpPr>
        <p:spPr>
          <a:xfrm rot="0">
            <a:off x="5919016" y="7139938"/>
            <a:ext cx="2464156" cy="521970"/>
          </a:xfrm>
          <a:prstGeom prst="rect">
            <a:avLst/>
          </a:prstGeom>
        </p:spPr>
        <p:txBody>
          <a:bodyPr anchor="t" rtlCol="false" tIns="0" lIns="0" bIns="0" rIns="0">
            <a:spAutoFit/>
          </a:bodyPr>
          <a:lstStyle/>
          <a:p>
            <a:pPr algn="ctr">
              <a:lnSpc>
                <a:spcPts val="4140"/>
              </a:lnSpc>
            </a:pPr>
            <a:r>
              <a:rPr lang="en-US" sz="3000">
                <a:solidFill>
                  <a:srgbClr val="FFFFFF"/>
                </a:solidFill>
                <a:latin typeface="Barlow Condensed Bold"/>
              </a:rPr>
              <a:t>Nguyễn Vũ Minh</a:t>
            </a:r>
          </a:p>
        </p:txBody>
      </p:sp>
      <p:sp>
        <p:nvSpPr>
          <p:cNvPr name="TextBox 41" id="41"/>
          <p:cNvSpPr txBox="true"/>
          <p:nvPr/>
        </p:nvSpPr>
        <p:spPr>
          <a:xfrm rot="0">
            <a:off x="8854180" y="7158988"/>
            <a:ext cx="2464156" cy="521970"/>
          </a:xfrm>
          <a:prstGeom prst="rect">
            <a:avLst/>
          </a:prstGeom>
        </p:spPr>
        <p:txBody>
          <a:bodyPr anchor="t" rtlCol="false" tIns="0" lIns="0" bIns="0" rIns="0">
            <a:spAutoFit/>
          </a:bodyPr>
          <a:lstStyle/>
          <a:p>
            <a:pPr algn="ctr">
              <a:lnSpc>
                <a:spcPts val="4140"/>
              </a:lnSpc>
            </a:pPr>
            <a:r>
              <a:rPr lang="en-US" sz="3000">
                <a:solidFill>
                  <a:srgbClr val="FFFFFF"/>
                </a:solidFill>
                <a:latin typeface="Barlow Condensed Bold"/>
              </a:rPr>
              <a:t>Lê Quý Long</a:t>
            </a:r>
          </a:p>
        </p:txBody>
      </p:sp>
      <p:sp>
        <p:nvSpPr>
          <p:cNvPr name="Freeform 42" id="42"/>
          <p:cNvSpPr/>
          <p:nvPr/>
        </p:nvSpPr>
        <p:spPr>
          <a:xfrm flipH="false" flipV="false" rot="4662819">
            <a:off x="-9085386" y="-7085613"/>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43" id="4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7">
              <a:alphaModFix amt="31999"/>
              <a:extLst>
                <a:ext uri="{96DAC541-7B7A-43D3-8B79-37D633B846F1}">
                  <asvg:svgBlip xmlns:asvg="http://schemas.microsoft.com/office/drawing/2016/SVG/main" r:embed="rId8"/>
                </a:ext>
              </a:extLst>
            </a:blip>
            <a:stretch>
              <a:fillRect l="0" t="0" r="0" b="0"/>
            </a:stretch>
          </a:blipFill>
        </p:spPr>
      </p:sp>
      <p:sp>
        <p:nvSpPr>
          <p:cNvPr name="TextBox 44" id="44"/>
          <p:cNvSpPr txBox="true"/>
          <p:nvPr/>
        </p:nvSpPr>
        <p:spPr>
          <a:xfrm rot="0">
            <a:off x="6093771" y="6394092"/>
            <a:ext cx="2101215" cy="469621"/>
          </a:xfrm>
          <a:prstGeom prst="rect">
            <a:avLst/>
          </a:prstGeom>
        </p:spPr>
        <p:txBody>
          <a:bodyPr anchor="t" rtlCol="false" tIns="0" lIns="0" bIns="0" rIns="0">
            <a:spAutoFit/>
          </a:bodyPr>
          <a:lstStyle/>
          <a:p>
            <a:pPr algn="ctr">
              <a:lnSpc>
                <a:spcPts val="3850"/>
              </a:lnSpc>
              <a:spcBef>
                <a:spcPct val="0"/>
              </a:spcBef>
            </a:pPr>
            <a:r>
              <a:rPr lang="en-US" sz="2790" spc="273">
                <a:solidFill>
                  <a:srgbClr val="FFFFFF"/>
                </a:solidFill>
                <a:latin typeface="DM Sans"/>
              </a:rPr>
              <a:t>71131101170</a:t>
            </a:r>
          </a:p>
        </p:txBody>
      </p:sp>
      <p:grpSp>
        <p:nvGrpSpPr>
          <p:cNvPr name="Group 45" id="45"/>
          <p:cNvGrpSpPr/>
          <p:nvPr/>
        </p:nvGrpSpPr>
        <p:grpSpPr>
          <a:xfrm rot="0">
            <a:off x="125955" y="4428506"/>
            <a:ext cx="2613061" cy="2273181"/>
            <a:chOff x="0" y="0"/>
            <a:chExt cx="991873" cy="862860"/>
          </a:xfrm>
        </p:grpSpPr>
        <p:sp>
          <p:nvSpPr>
            <p:cNvPr name="Freeform 46" id="46"/>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AECCE7"/>
            </a:solidFill>
            <a:ln w="9525" cap="sq">
              <a:solidFill>
                <a:srgbClr val="FFFFFF"/>
              </a:solidFill>
              <a:prstDash val="solid"/>
              <a:miter/>
            </a:ln>
          </p:spPr>
        </p:sp>
        <p:sp>
          <p:nvSpPr>
            <p:cNvPr name="TextBox 47" id="47"/>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48" id="48"/>
          <p:cNvSpPr/>
          <p:nvPr/>
        </p:nvSpPr>
        <p:spPr>
          <a:xfrm>
            <a:off x="330924" y="5584146"/>
            <a:ext cx="2203125" cy="0"/>
          </a:xfrm>
          <a:prstGeom prst="line">
            <a:avLst/>
          </a:prstGeom>
          <a:ln cap="flat" w="38100">
            <a:solidFill>
              <a:srgbClr val="FFFFFF"/>
            </a:solidFill>
            <a:prstDash val="solid"/>
            <a:headEnd type="none" len="sm" w="sm"/>
            <a:tailEnd type="none" len="sm" w="sm"/>
          </a:ln>
        </p:spPr>
      </p:sp>
      <p:sp>
        <p:nvSpPr>
          <p:cNvPr name="TextBox 49" id="49"/>
          <p:cNvSpPr txBox="true"/>
          <p:nvPr/>
        </p:nvSpPr>
        <p:spPr>
          <a:xfrm rot="0">
            <a:off x="273253" y="4926677"/>
            <a:ext cx="2318467" cy="469673"/>
          </a:xfrm>
          <a:prstGeom prst="rect">
            <a:avLst/>
          </a:prstGeom>
        </p:spPr>
        <p:txBody>
          <a:bodyPr anchor="t" rtlCol="false" tIns="0" lIns="0" bIns="0" rIns="0">
            <a:spAutoFit/>
          </a:bodyPr>
          <a:lstStyle/>
          <a:p>
            <a:pPr algn="ctr">
              <a:lnSpc>
                <a:spcPts val="3847"/>
              </a:lnSpc>
            </a:pPr>
            <a:r>
              <a:rPr lang="en-US" sz="2787">
                <a:solidFill>
                  <a:srgbClr val="FFFFFF"/>
                </a:solidFill>
                <a:latin typeface="DM Sans"/>
              </a:rPr>
              <a:t>71131101054</a:t>
            </a:r>
          </a:p>
        </p:txBody>
      </p:sp>
      <p:sp>
        <p:nvSpPr>
          <p:cNvPr name="TextBox 50" id="50"/>
          <p:cNvSpPr txBox="true"/>
          <p:nvPr/>
        </p:nvSpPr>
        <p:spPr>
          <a:xfrm rot="0">
            <a:off x="125955" y="5627596"/>
            <a:ext cx="2464156" cy="1045845"/>
          </a:xfrm>
          <a:prstGeom prst="rect">
            <a:avLst/>
          </a:prstGeom>
        </p:spPr>
        <p:txBody>
          <a:bodyPr anchor="t" rtlCol="false" tIns="0" lIns="0" bIns="0" rIns="0">
            <a:spAutoFit/>
          </a:bodyPr>
          <a:lstStyle/>
          <a:p>
            <a:pPr algn="ctr">
              <a:lnSpc>
                <a:spcPts val="4140"/>
              </a:lnSpc>
            </a:pPr>
            <a:r>
              <a:rPr lang="en-US" sz="3000">
                <a:solidFill>
                  <a:srgbClr val="FFFFFF"/>
                </a:solidFill>
                <a:latin typeface="Barlow Condensed Bold"/>
              </a:rPr>
              <a:t>Nguyễn Viết Dũng</a:t>
            </a:r>
          </a:p>
          <a:p>
            <a:pPr algn="ctr">
              <a:lnSpc>
                <a:spcPts val="4140"/>
              </a:lnSpc>
            </a:pPr>
            <a:r>
              <a:rPr lang="en-US" sz="3000">
                <a:solidFill>
                  <a:srgbClr val="FFFFFF"/>
                </a:solidFill>
                <a:latin typeface="Barlow Condensed Bold"/>
              </a:rPr>
              <a:t>(Nhóm trưởng)</a:t>
            </a:r>
          </a:p>
        </p:txBody>
      </p:sp>
      <p:sp>
        <p:nvSpPr>
          <p:cNvPr name="TextBox 51" id="51"/>
          <p:cNvSpPr txBox="true"/>
          <p:nvPr/>
        </p:nvSpPr>
        <p:spPr>
          <a:xfrm rot="0">
            <a:off x="3154622" y="3570085"/>
            <a:ext cx="2318467" cy="469673"/>
          </a:xfrm>
          <a:prstGeom prst="rect">
            <a:avLst/>
          </a:prstGeom>
        </p:spPr>
        <p:txBody>
          <a:bodyPr anchor="t" rtlCol="false" tIns="0" lIns="0" bIns="0" rIns="0">
            <a:spAutoFit/>
          </a:bodyPr>
          <a:lstStyle/>
          <a:p>
            <a:pPr algn="ctr">
              <a:lnSpc>
                <a:spcPts val="3847"/>
              </a:lnSpc>
            </a:pPr>
            <a:r>
              <a:rPr lang="en-US" sz="2787">
                <a:solidFill>
                  <a:srgbClr val="FFFFFF"/>
                </a:solidFill>
                <a:latin typeface="DM Sans"/>
              </a:rPr>
              <a:t>71131101179</a:t>
            </a:r>
          </a:p>
        </p:txBody>
      </p:sp>
      <p:sp>
        <p:nvSpPr>
          <p:cNvPr name="TextBox 52" id="52"/>
          <p:cNvSpPr txBox="true"/>
          <p:nvPr/>
        </p:nvSpPr>
        <p:spPr>
          <a:xfrm rot="0">
            <a:off x="3081777" y="4524919"/>
            <a:ext cx="2464156" cy="469392"/>
          </a:xfrm>
          <a:prstGeom prst="rect">
            <a:avLst/>
          </a:prstGeom>
        </p:spPr>
        <p:txBody>
          <a:bodyPr anchor="t" rtlCol="false" tIns="0" lIns="0" bIns="0" rIns="0">
            <a:spAutoFit/>
          </a:bodyPr>
          <a:lstStyle/>
          <a:p>
            <a:pPr algn="ctr">
              <a:lnSpc>
                <a:spcPts val="3864"/>
              </a:lnSpc>
            </a:pPr>
            <a:r>
              <a:rPr lang="en-US" sz="2800">
                <a:solidFill>
                  <a:srgbClr val="FFFFFF"/>
                </a:solidFill>
                <a:latin typeface="Barlow Condensed Bold"/>
              </a:rPr>
              <a:t>Vũ Tiến Nam</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146272" y="-4637896"/>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7574783" y="2323633"/>
            <a:ext cx="10133874" cy="5246370"/>
            <a:chOff x="0" y="0"/>
            <a:chExt cx="1570002" cy="812800"/>
          </a:xfrm>
        </p:grpSpPr>
        <p:sp>
          <p:nvSpPr>
            <p:cNvPr name="Freeform 6" id="6"/>
            <p:cNvSpPr/>
            <p:nvPr/>
          </p:nvSpPr>
          <p:spPr>
            <a:xfrm flipH="false" flipV="false" rot="0">
              <a:off x="0" y="0"/>
              <a:ext cx="1570002" cy="812800"/>
            </a:xfrm>
            <a:custGeom>
              <a:avLst/>
              <a:gdLst/>
              <a:ahLst/>
              <a:cxnLst/>
              <a:rect r="r" b="b" t="t" l="l"/>
              <a:pathLst>
                <a:path h="812800" w="1570002">
                  <a:moveTo>
                    <a:pt x="0" y="0"/>
                  </a:moveTo>
                  <a:lnTo>
                    <a:pt x="1570002" y="0"/>
                  </a:lnTo>
                  <a:lnTo>
                    <a:pt x="1570002" y="812800"/>
                  </a:lnTo>
                  <a:lnTo>
                    <a:pt x="0" y="812800"/>
                  </a:lnTo>
                  <a:close/>
                </a:path>
              </a:pathLst>
            </a:custGeom>
            <a:blipFill>
              <a:blip r:embed="rId8"/>
              <a:stretch>
                <a:fillRect l="0" t="-23" r="0" b="-23"/>
              </a:stretch>
            </a:blipFill>
          </p:spPr>
        </p:sp>
      </p:grpSp>
      <p:sp>
        <p:nvSpPr>
          <p:cNvPr name="TextBox 7" id="7"/>
          <p:cNvSpPr txBox="true"/>
          <p:nvPr/>
        </p:nvSpPr>
        <p:spPr>
          <a:xfrm rot="0">
            <a:off x="476152" y="933577"/>
            <a:ext cx="6292672" cy="8381873"/>
          </a:xfrm>
          <a:prstGeom prst="rect">
            <a:avLst/>
          </a:prstGeom>
        </p:spPr>
        <p:txBody>
          <a:bodyPr anchor="t" rtlCol="false" tIns="0" lIns="0" bIns="0" rIns="0">
            <a:spAutoFit/>
          </a:bodyPr>
          <a:lstStyle/>
          <a:p>
            <a:pPr>
              <a:lnSpc>
                <a:spcPts val="5145"/>
              </a:lnSpc>
            </a:pPr>
            <a:r>
              <a:rPr lang="en-US" sz="3099">
                <a:solidFill>
                  <a:srgbClr val="2E2E2E"/>
                </a:solidFill>
                <a:latin typeface="Barlow SemiCondensed"/>
              </a:rPr>
              <a:t>Để giải quyết vấn đề dữ liệu thiếu, chúng tôi áp dụng hai phương pháp khác nhau. Chúng tôi điền giá trị trung bình cho dữ liệu số và 'NAH' cho dữ liệu phân loại. Lựa chọn 'NAH' không chỉ là để điền vào các ô trống, mà còn mang ý nghĩa rằng trong quá trình thu thập dữ liệu, có thể có khách hàng chủ định để không cung cấp thông tin này.</a:t>
            </a:r>
          </a:p>
          <a:p>
            <a:pPr>
              <a:lnSpc>
                <a:spcPts val="5145"/>
              </a:lnSpc>
            </a:pPr>
            <a:r>
              <a:rPr lang="en-US" sz="3099">
                <a:solidFill>
                  <a:srgbClr val="2E2E2E"/>
                </a:solidFill>
                <a:latin typeface="Barlow SemiCondensed"/>
              </a:rPr>
              <a:t>Ngoài ra chúng tôi xử lý dữ liệu ghi sai bằng cách thay thế các giá trị không hợp lệ bằng "None" để đảm bảo tính nhất quán trong dữ liệu.</a:t>
            </a:r>
          </a:p>
        </p:txBody>
      </p:sp>
      <p:sp>
        <p:nvSpPr>
          <p:cNvPr name="TextBox 8" id="8"/>
          <p:cNvSpPr txBox="true"/>
          <p:nvPr/>
        </p:nvSpPr>
        <p:spPr>
          <a:xfrm rot="0">
            <a:off x="11248561" y="7455703"/>
            <a:ext cx="2786320" cy="1146895"/>
          </a:xfrm>
          <a:prstGeom prst="rect">
            <a:avLst/>
          </a:prstGeom>
        </p:spPr>
        <p:txBody>
          <a:bodyPr anchor="t" rtlCol="false" tIns="0" lIns="0" bIns="0" rIns="0">
            <a:spAutoFit/>
          </a:bodyPr>
          <a:lstStyle/>
          <a:p>
            <a:pPr>
              <a:lnSpc>
                <a:spcPts val="4677"/>
              </a:lnSpc>
            </a:pPr>
            <a:r>
              <a:rPr lang="en-US" sz="2923">
                <a:solidFill>
                  <a:srgbClr val="2E2E2E"/>
                </a:solidFill>
                <a:latin typeface="Barlow SemiCondensed Italics"/>
              </a:rPr>
              <a:t>Dữ liệu sau khi xử lý</a:t>
            </a:r>
          </a:p>
          <a:p>
            <a:pPr>
              <a:lnSpc>
                <a:spcPts val="4677"/>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FF4FF"/>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12230230" cy="551816"/>
          </a:xfrm>
          <a:prstGeom prst="rect">
            <a:avLst/>
          </a:prstGeom>
        </p:spPr>
        <p:txBody>
          <a:bodyPr anchor="t" rtlCol="false" tIns="0" lIns="0" bIns="0" rIns="0">
            <a:spAutoFit/>
          </a:bodyPr>
          <a:lstStyle/>
          <a:p>
            <a:pPr>
              <a:lnSpc>
                <a:spcPts val="4100"/>
              </a:lnSpc>
            </a:pPr>
            <a:r>
              <a:rPr lang="en-US" sz="4100">
                <a:solidFill>
                  <a:srgbClr val="2E2E2E"/>
                </a:solidFill>
                <a:latin typeface="Barlow SemiCondensed"/>
              </a:rPr>
              <a:t>XỬ LÝ MẤT CÂN BẰNG</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600584" y="1647191"/>
            <a:ext cx="7658716" cy="7236382"/>
            <a:chOff x="0" y="0"/>
            <a:chExt cx="1186536" cy="1121105"/>
          </a:xfrm>
        </p:grpSpPr>
        <p:sp>
          <p:nvSpPr>
            <p:cNvPr name="Freeform 5" id="5"/>
            <p:cNvSpPr/>
            <p:nvPr/>
          </p:nvSpPr>
          <p:spPr>
            <a:xfrm flipH="false" flipV="false" rot="0">
              <a:off x="0" y="0"/>
              <a:ext cx="1186536" cy="1121105"/>
            </a:xfrm>
            <a:custGeom>
              <a:avLst/>
              <a:gdLst/>
              <a:ahLst/>
              <a:cxnLst/>
              <a:rect r="r" b="b" t="t" l="l"/>
              <a:pathLst>
                <a:path h="1121105" w="1186536">
                  <a:moveTo>
                    <a:pt x="0" y="0"/>
                  </a:moveTo>
                  <a:lnTo>
                    <a:pt x="1186536" y="0"/>
                  </a:lnTo>
                  <a:lnTo>
                    <a:pt x="1186536" y="1121105"/>
                  </a:lnTo>
                  <a:lnTo>
                    <a:pt x="0" y="1121105"/>
                  </a:lnTo>
                  <a:close/>
                </a:path>
              </a:pathLst>
            </a:custGeom>
            <a:blipFill>
              <a:blip r:embed="rId4"/>
              <a:stretch>
                <a:fillRect l="0" t="-1287" r="0" b="-1287"/>
              </a:stretch>
            </a:blipFill>
          </p:spPr>
        </p:sp>
      </p:grpSp>
      <p:sp>
        <p:nvSpPr>
          <p:cNvPr name="TextBox 6" id="6"/>
          <p:cNvSpPr txBox="true"/>
          <p:nvPr/>
        </p:nvSpPr>
        <p:spPr>
          <a:xfrm rot="0">
            <a:off x="862091" y="2660275"/>
            <a:ext cx="7503544" cy="5124488"/>
          </a:xfrm>
          <a:prstGeom prst="rect">
            <a:avLst/>
          </a:prstGeom>
        </p:spPr>
        <p:txBody>
          <a:bodyPr anchor="t" rtlCol="false" tIns="0" lIns="0" bIns="0" rIns="0">
            <a:spAutoFit/>
          </a:bodyPr>
          <a:lstStyle/>
          <a:p>
            <a:pPr>
              <a:lnSpc>
                <a:spcPts val="4123"/>
              </a:lnSpc>
            </a:pPr>
            <a:r>
              <a:rPr lang="en-US" sz="2749">
                <a:solidFill>
                  <a:srgbClr val="2E2E2E"/>
                </a:solidFill>
                <a:latin typeface="Barlow SemiCondensed"/>
              </a:rPr>
              <a:t>Nghiên cứu về biến mục tiêu "Credit_Score" nhận thấy sự mất cân bằng trong dữ liệu, khi nhãn "Good" chiếm 71.002 quan sát (71% tổng số) và "Poor" chiếm 28.998 quan sát (28,99% tổng số). </a:t>
            </a:r>
          </a:p>
          <a:p>
            <a:pPr>
              <a:lnSpc>
                <a:spcPts val="4123"/>
              </a:lnSpc>
            </a:pPr>
            <a:r>
              <a:rPr lang="en-US" sz="2749">
                <a:solidFill>
                  <a:srgbClr val="2E2E2E"/>
                </a:solidFill>
                <a:latin typeface="Barlow SemiCondensed"/>
              </a:rPr>
              <a:t>Để giải quyết vấn đề này, phương pháp under sampling được sử dụng bằng cách loại bỏ một phần của các mẫu gán nhãn 'Good'. </a:t>
            </a:r>
          </a:p>
          <a:p>
            <a:pPr>
              <a:lnSpc>
                <a:spcPts val="4123"/>
              </a:lnSpc>
            </a:pPr>
            <a:r>
              <a:rPr lang="en-US" sz="2749">
                <a:solidFill>
                  <a:srgbClr val="2E2E2E"/>
                </a:solidFill>
                <a:latin typeface="Barlow SemiCondensed"/>
              </a:rPr>
              <a:t>Quyết định này giúp cân bằng dữ liệu giữa các nhãn, tăng hiệu suất và đảm bảo tính công bằng và chính xác của mô hình trong các tình huống thực tế.</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55545" y="-2203619"/>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22445" y="5764429"/>
            <a:ext cx="15241952" cy="3308223"/>
          </a:xfrm>
          <a:prstGeom prst="rect">
            <a:avLst/>
          </a:prstGeom>
        </p:spPr>
        <p:txBody>
          <a:bodyPr anchor="t" rtlCol="false" tIns="0" lIns="0" bIns="0" rIns="0">
            <a:spAutoFit/>
          </a:bodyPr>
          <a:lstStyle/>
          <a:p>
            <a:pPr>
              <a:lnSpc>
                <a:spcPts val="4415"/>
              </a:lnSpc>
            </a:pPr>
            <a:r>
              <a:rPr lang="en-US" sz="3199">
                <a:solidFill>
                  <a:srgbClr val="2E2E2E"/>
                </a:solidFill>
                <a:latin typeface="Barlow Condensed"/>
              </a:rPr>
              <a:t>Tiếp theo, chúng tôi sử dụng VectorAssembler để tổ chức dữ liệu. Đây là một công cụ quan trọng trong việc chuẩn bị dữ liệu cho mô hình học máy trong Apache Spark. VectorAssembler giúp chúng tôi kết hợp các cột dữ liệu thành một vectơ đặc trưng lớn, là đầu vào cho các thuật toán học máy trong Spark. Việc này tăng hiệu quả của quá trình chuẩn bị dữ liệu và đảm bảo rằng mô hình học máy có thể sử dụng dữ liệu một cách dễ dàng và hiệu quả. Đồng thời, việc tự động hóa quá trình này giúp giảm thời gian phát triển mô hình và giảm thiểu các lỗi có thể xảy ra.</a:t>
            </a:r>
          </a:p>
        </p:txBody>
      </p:sp>
      <p:sp>
        <p:nvSpPr>
          <p:cNvPr name="TextBox 5" id="5"/>
          <p:cNvSpPr txBox="true"/>
          <p:nvPr/>
        </p:nvSpPr>
        <p:spPr>
          <a:xfrm rot="0">
            <a:off x="1622445" y="2041727"/>
            <a:ext cx="15522244" cy="1650873"/>
          </a:xfrm>
          <a:prstGeom prst="rect">
            <a:avLst/>
          </a:prstGeom>
        </p:spPr>
        <p:txBody>
          <a:bodyPr anchor="t" rtlCol="false" tIns="0" lIns="0" bIns="0" rIns="0">
            <a:spAutoFit/>
          </a:bodyPr>
          <a:lstStyle/>
          <a:p>
            <a:pPr>
              <a:lnSpc>
                <a:spcPts val="4415"/>
              </a:lnSpc>
              <a:spcBef>
                <a:spcPct val="0"/>
              </a:spcBef>
            </a:pPr>
            <a:r>
              <a:rPr lang="en-US" sz="3199">
                <a:solidFill>
                  <a:srgbClr val="2E2E2E"/>
                </a:solidFill>
                <a:latin typeface="Barlow Condensed"/>
              </a:rPr>
              <a:t>Sau khi cân bằng dữ liệu, chúng tôi thực hiện việc encoder cho các trường dữ liệu 'Month', 'Type_of_Loan', 'Credit_Mix', 'Credit_History_Age', 'Payment_of_Min_Amount', và 'Payment_Behaviour'. Điều này giúp chuyển đổi các biến phân loại thành dạng số, làm cho dữ liệu dễ hiểu và xử lý hơn đối với các thuật toán máy học.</a:t>
            </a:r>
          </a:p>
        </p:txBody>
      </p:sp>
      <p:sp>
        <p:nvSpPr>
          <p:cNvPr name="TextBox 6" id="6"/>
          <p:cNvSpPr txBox="true"/>
          <p:nvPr/>
        </p:nvSpPr>
        <p:spPr>
          <a:xfrm rot="0">
            <a:off x="1245294" y="1095375"/>
            <a:ext cx="12230230" cy="551816"/>
          </a:xfrm>
          <a:prstGeom prst="rect">
            <a:avLst/>
          </a:prstGeom>
        </p:spPr>
        <p:txBody>
          <a:bodyPr anchor="t" rtlCol="false" tIns="0" lIns="0" bIns="0" rIns="0">
            <a:spAutoFit/>
          </a:bodyPr>
          <a:lstStyle/>
          <a:p>
            <a:pPr>
              <a:lnSpc>
                <a:spcPts val="4100"/>
              </a:lnSpc>
            </a:pPr>
            <a:r>
              <a:rPr lang="en-US" sz="4100">
                <a:solidFill>
                  <a:srgbClr val="2E2E2E"/>
                </a:solidFill>
                <a:latin typeface="Barlow SemiCondensed"/>
              </a:rPr>
              <a:t>ENCODER</a:t>
            </a:r>
          </a:p>
        </p:txBody>
      </p:sp>
      <p:sp>
        <p:nvSpPr>
          <p:cNvPr name="TextBox 7" id="7"/>
          <p:cNvSpPr txBox="true"/>
          <p:nvPr/>
        </p:nvSpPr>
        <p:spPr>
          <a:xfrm rot="0">
            <a:off x="1245294" y="4900930"/>
            <a:ext cx="12230230" cy="551816"/>
          </a:xfrm>
          <a:prstGeom prst="rect">
            <a:avLst/>
          </a:prstGeom>
        </p:spPr>
        <p:txBody>
          <a:bodyPr anchor="t" rtlCol="false" tIns="0" lIns="0" bIns="0" rIns="0">
            <a:spAutoFit/>
          </a:bodyPr>
          <a:lstStyle/>
          <a:p>
            <a:pPr>
              <a:lnSpc>
                <a:spcPts val="4100"/>
              </a:lnSpc>
            </a:pPr>
            <a:r>
              <a:rPr lang="en-US" sz="4100">
                <a:solidFill>
                  <a:srgbClr val="2E2E2E"/>
                </a:solidFill>
                <a:latin typeface="Barlow SemiCondensed"/>
              </a:rPr>
              <a:t>VECTOR HÓA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242519">
            <a:off x="-1042019" y="824027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47672" y="2247899"/>
            <a:ext cx="8096328" cy="4172391"/>
          </a:xfrm>
          <a:prstGeom prst="rect">
            <a:avLst/>
          </a:prstGeom>
        </p:spPr>
        <p:txBody>
          <a:bodyPr anchor="t" rtlCol="false" tIns="0" lIns="0" bIns="0" rIns="0">
            <a:spAutoFit/>
          </a:bodyPr>
          <a:lstStyle/>
          <a:p>
            <a:pPr>
              <a:lnSpc>
                <a:spcPts val="4753"/>
              </a:lnSpc>
            </a:pPr>
            <a:r>
              <a:rPr lang="en-US" sz="2970">
                <a:solidFill>
                  <a:srgbClr val="2E2E2E"/>
                </a:solidFill>
                <a:latin typeface="Barlow SemiCondensed"/>
              </a:rPr>
              <a:t>Cuối cùng, chúng tôi thực hiện chuẩn hóa dữ liệu bằng phương pháp z-score. </a:t>
            </a:r>
          </a:p>
          <a:p>
            <a:pPr>
              <a:lnSpc>
                <a:spcPts val="4753"/>
              </a:lnSpc>
            </a:pPr>
            <a:r>
              <a:rPr lang="en-US" sz="2970">
                <a:solidFill>
                  <a:srgbClr val="2E2E2E"/>
                </a:solidFill>
                <a:latin typeface="Barlow SemiCondensed"/>
              </a:rPr>
              <a:t>Đây là một trong những phương pháp chuẩn hóa dữ liệu phổ biến nhất trong học máy</a:t>
            </a:r>
          </a:p>
          <a:p>
            <a:pPr>
              <a:lnSpc>
                <a:spcPts val="4753"/>
              </a:lnSpc>
            </a:pPr>
            <a:r>
              <a:rPr lang="en-US" sz="2970">
                <a:solidFill>
                  <a:srgbClr val="2E2E2E"/>
                </a:solidFill>
                <a:latin typeface="Barlow SemiCondensed"/>
              </a:rPr>
              <a:t>Phương pháp z-score normalization được thực hiện bằng cách áp dụng công thức sau cho mỗi giá trị của biến đặc trưng</a:t>
            </a:r>
          </a:p>
        </p:txBody>
      </p:sp>
      <p:sp>
        <p:nvSpPr>
          <p:cNvPr name="TextBox 5" id="5"/>
          <p:cNvSpPr txBox="true"/>
          <p:nvPr/>
        </p:nvSpPr>
        <p:spPr>
          <a:xfrm rot="0">
            <a:off x="1028700" y="1095375"/>
            <a:ext cx="12230230" cy="551816"/>
          </a:xfrm>
          <a:prstGeom prst="rect">
            <a:avLst/>
          </a:prstGeom>
        </p:spPr>
        <p:txBody>
          <a:bodyPr anchor="t" rtlCol="false" tIns="0" lIns="0" bIns="0" rIns="0">
            <a:spAutoFit/>
          </a:bodyPr>
          <a:lstStyle/>
          <a:p>
            <a:pPr>
              <a:lnSpc>
                <a:spcPts val="4100"/>
              </a:lnSpc>
            </a:pPr>
            <a:r>
              <a:rPr lang="en-US" sz="4100">
                <a:solidFill>
                  <a:srgbClr val="2E2E2E"/>
                </a:solidFill>
                <a:latin typeface="Barlow SemiCondensed"/>
              </a:rPr>
              <a:t>CHUẨN HÓA DỮ LIỆU</a:t>
            </a:r>
          </a:p>
        </p:txBody>
      </p:sp>
      <p:grpSp>
        <p:nvGrpSpPr>
          <p:cNvPr name="Group 6" id="6"/>
          <p:cNvGrpSpPr/>
          <p:nvPr/>
        </p:nvGrpSpPr>
        <p:grpSpPr>
          <a:xfrm rot="0">
            <a:off x="1632632" y="6604177"/>
            <a:ext cx="2131180" cy="847628"/>
            <a:chOff x="0" y="0"/>
            <a:chExt cx="2841573" cy="1130171"/>
          </a:xfrm>
        </p:grpSpPr>
        <p:sp>
          <p:nvSpPr>
            <p:cNvPr name="Freeform 7" id="7"/>
            <p:cNvSpPr/>
            <p:nvPr/>
          </p:nvSpPr>
          <p:spPr>
            <a:xfrm flipH="false" flipV="false" rot="0">
              <a:off x="0" y="0"/>
              <a:ext cx="2841573" cy="1130171"/>
            </a:xfrm>
            <a:custGeom>
              <a:avLst/>
              <a:gdLst/>
              <a:ahLst/>
              <a:cxnLst/>
              <a:rect r="r" b="b" t="t" l="l"/>
              <a:pathLst>
                <a:path h="1130171" w="2841573">
                  <a:moveTo>
                    <a:pt x="0" y="0"/>
                  </a:moveTo>
                  <a:lnTo>
                    <a:pt x="2841573" y="0"/>
                  </a:lnTo>
                  <a:lnTo>
                    <a:pt x="2841573" y="1130171"/>
                  </a:lnTo>
                  <a:lnTo>
                    <a:pt x="0" y="1130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8" id="8"/>
          <p:cNvSpPr txBox="true"/>
          <p:nvPr/>
        </p:nvSpPr>
        <p:spPr>
          <a:xfrm rot="0">
            <a:off x="4108469" y="6216650"/>
            <a:ext cx="4255441" cy="3698786"/>
          </a:xfrm>
          <a:prstGeom prst="rect">
            <a:avLst/>
          </a:prstGeom>
        </p:spPr>
        <p:txBody>
          <a:bodyPr anchor="t" rtlCol="false" tIns="0" lIns="0" bIns="0" rIns="0">
            <a:spAutoFit/>
          </a:bodyPr>
          <a:lstStyle/>
          <a:p>
            <a:pPr>
              <a:lnSpc>
                <a:spcPts val="2979"/>
              </a:lnSpc>
            </a:pPr>
          </a:p>
          <a:p>
            <a:pPr marL="459542" indent="-229771" lvl="1">
              <a:lnSpc>
                <a:spcPts val="2979"/>
              </a:lnSpc>
              <a:buFont typeface="Arial"/>
              <a:buChar char="•"/>
            </a:pPr>
            <a:r>
              <a:rPr lang="en-US" sz="2128" spc="106">
                <a:solidFill>
                  <a:srgbClr val="2E2E2E"/>
                </a:solidFill>
                <a:latin typeface="Barlow SemiCondensed"/>
              </a:rPr>
              <a:t>z là giá trị chuẩn hóa của biến đặc trưng.</a:t>
            </a:r>
          </a:p>
          <a:p>
            <a:pPr marL="459542" indent="-229771" lvl="1">
              <a:lnSpc>
                <a:spcPts val="2979"/>
              </a:lnSpc>
              <a:buFont typeface="Arial"/>
              <a:buChar char="•"/>
            </a:pPr>
            <a:r>
              <a:rPr lang="en-US" sz="2128" spc="106">
                <a:solidFill>
                  <a:srgbClr val="2E2E2E"/>
                </a:solidFill>
                <a:latin typeface="Barlow SemiCondensed"/>
              </a:rPr>
              <a:t>x là giá trị ban đầu của biến đặc trưng.</a:t>
            </a:r>
          </a:p>
          <a:p>
            <a:pPr marL="459542" indent="-229771" lvl="1">
              <a:lnSpc>
                <a:spcPts val="2979"/>
              </a:lnSpc>
              <a:buFont typeface="Arial"/>
              <a:buChar char="•"/>
            </a:pPr>
            <a:r>
              <a:rPr lang="en-US" sz="2128" spc="106">
                <a:solidFill>
                  <a:srgbClr val="2E2E2E"/>
                </a:solidFill>
                <a:latin typeface="Barlow SemiCondensed"/>
              </a:rPr>
              <a:t>μ là giá trị trung bình của biến đặc trưng trong tập dữ liệu.</a:t>
            </a:r>
          </a:p>
          <a:p>
            <a:pPr marL="459542" indent="-229771" lvl="1">
              <a:lnSpc>
                <a:spcPts val="2979"/>
              </a:lnSpc>
              <a:buFont typeface="Arial"/>
              <a:buChar char="•"/>
            </a:pPr>
            <a:r>
              <a:rPr lang="en-US" sz="2128" spc="106">
                <a:solidFill>
                  <a:srgbClr val="2E2E2E"/>
                </a:solidFill>
                <a:latin typeface="Barlow SemiCondensed"/>
              </a:rPr>
              <a:t>σ là độ lệch chuẩn của biến đặc trưng trong tập dữ liệu.</a:t>
            </a:r>
          </a:p>
          <a:p>
            <a:pPr>
              <a:lnSpc>
                <a:spcPts val="2979"/>
              </a:lnSpc>
            </a:pPr>
          </a:p>
        </p:txBody>
      </p:sp>
      <p:sp>
        <p:nvSpPr>
          <p:cNvPr name="TextBox 9" id="9"/>
          <p:cNvSpPr txBox="true"/>
          <p:nvPr/>
        </p:nvSpPr>
        <p:spPr>
          <a:xfrm rot="0">
            <a:off x="10139006" y="2247899"/>
            <a:ext cx="7101322" cy="6572101"/>
          </a:xfrm>
          <a:prstGeom prst="rect">
            <a:avLst/>
          </a:prstGeom>
        </p:spPr>
        <p:txBody>
          <a:bodyPr anchor="t" rtlCol="false" tIns="0" lIns="0" bIns="0" rIns="0">
            <a:spAutoFit/>
          </a:bodyPr>
          <a:lstStyle/>
          <a:p>
            <a:pPr>
              <a:lnSpc>
                <a:spcPts val="4753"/>
              </a:lnSpc>
            </a:pPr>
            <a:r>
              <a:rPr lang="en-US" sz="2970">
                <a:solidFill>
                  <a:srgbClr val="2E2E2E"/>
                </a:solidFill>
                <a:latin typeface="Barlow SemiCondensed"/>
              </a:rPr>
              <a:t>Phương pháp này chuyển đổi mỗi giá trị của biến đặc trưng sao cho giá trị trung bình là 0 và độ lệch chuẩn là 1. </a:t>
            </a:r>
          </a:p>
          <a:p>
            <a:pPr>
              <a:lnSpc>
                <a:spcPts val="4753"/>
              </a:lnSpc>
            </a:pPr>
            <a:r>
              <a:rPr lang="en-US" sz="2970">
                <a:solidFill>
                  <a:srgbClr val="2E2E2E"/>
                </a:solidFill>
                <a:latin typeface="Barlow SemiCondensed"/>
              </a:rPr>
              <a:t>Quá trình này giúp đồng bộ hóa và định lượng biến đặc trưng theo cùng một tỷ lệ, từ đó cải thiện hiệu suất và độ chính xác của mô hình học máy trên các biến đa dạng. </a:t>
            </a:r>
          </a:p>
          <a:p>
            <a:pPr>
              <a:lnSpc>
                <a:spcPts val="4753"/>
              </a:lnSpc>
            </a:pPr>
            <a:r>
              <a:rPr lang="en-US" sz="2970">
                <a:solidFill>
                  <a:srgbClr val="2E2E2E"/>
                </a:solidFill>
                <a:latin typeface="Barlow SemiCondensed"/>
              </a:rPr>
              <a:t>Ngoài ra, việc này cũng giúp tăng tốc quá trình học và giảm thiểu ảnh hưởng của các giá trị ngoại lai, đồng thời tạo điều kiện thuận lợi cho việc so sánh giữa các biến đặc trưng khác nhau.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AECEF"/>
        </a:solidFill>
      </p:bgPr>
    </p:bg>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57167" y="2905078"/>
            <a:ext cx="13058445" cy="5303901"/>
          </a:xfrm>
          <a:prstGeom prst="rect">
            <a:avLst/>
          </a:prstGeom>
        </p:spPr>
        <p:txBody>
          <a:bodyPr anchor="t" rtlCol="false" tIns="0" lIns="0" bIns="0" rIns="0">
            <a:spAutoFit/>
          </a:bodyPr>
          <a:lstStyle/>
          <a:p>
            <a:pPr>
              <a:lnSpc>
                <a:spcPts val="4691"/>
              </a:lnSpc>
            </a:pPr>
            <a:r>
              <a:rPr lang="en-US" sz="3399">
                <a:solidFill>
                  <a:srgbClr val="2E2E2E"/>
                </a:solidFill>
                <a:latin typeface="Barlow SemiCondensed Italics"/>
              </a:rPr>
              <a:t>Chúng tôi chia tập dữ liệu thành hai phần: 80% dành cho huấn luyện (43868 quan sát) và 20% dành cho kiểm định mô hình (10786 quan sát). </a:t>
            </a:r>
          </a:p>
          <a:p>
            <a:pPr>
              <a:lnSpc>
                <a:spcPts val="4691"/>
              </a:lnSpc>
            </a:pPr>
          </a:p>
          <a:p>
            <a:pPr>
              <a:lnSpc>
                <a:spcPts val="4691"/>
              </a:lnSpc>
            </a:pPr>
            <a:r>
              <a:rPr lang="en-US" sz="3399">
                <a:solidFill>
                  <a:srgbClr val="2E2E2E"/>
                </a:solidFill>
                <a:latin typeface="Barlow SemiCondensed Italics"/>
              </a:rPr>
              <a:t>Tỷ lệ này được chọn để đảm bảo mô hình có đủ dữ liệu để học và hiểu các mẫu, đồng thời đảm bảo rằng có một tập dữ liệu đủ lớn để kiểm định hiệu suất mô hình một cách đáng tin cậy. </a:t>
            </a:r>
          </a:p>
          <a:p>
            <a:pPr>
              <a:lnSpc>
                <a:spcPts val="4691"/>
              </a:lnSpc>
            </a:pPr>
          </a:p>
          <a:p>
            <a:pPr>
              <a:lnSpc>
                <a:spcPts val="4691"/>
              </a:lnSpc>
              <a:spcBef>
                <a:spcPct val="0"/>
              </a:spcBef>
            </a:pPr>
            <a:r>
              <a:rPr lang="en-US" sz="3399">
                <a:solidFill>
                  <a:srgbClr val="2E2E2E"/>
                </a:solidFill>
                <a:latin typeface="Barlow SemiCondensed Italics"/>
              </a:rPr>
              <a:t>Điều này giúp cân bằng giữa việc huấn luyện mô hình một cách hiệu quả và đánh giá hiệu suất của nó trên dữ liệu mới.</a:t>
            </a:r>
          </a:p>
        </p:txBody>
      </p:sp>
      <p:sp>
        <p:nvSpPr>
          <p:cNvPr name="TextBox 5" id="5"/>
          <p:cNvSpPr txBox="true"/>
          <p:nvPr/>
        </p:nvSpPr>
        <p:spPr>
          <a:xfrm rot="0">
            <a:off x="1349670" y="1641023"/>
            <a:ext cx="12230230" cy="551816"/>
          </a:xfrm>
          <a:prstGeom prst="rect">
            <a:avLst/>
          </a:prstGeom>
        </p:spPr>
        <p:txBody>
          <a:bodyPr anchor="t" rtlCol="false" tIns="0" lIns="0" bIns="0" rIns="0">
            <a:spAutoFit/>
          </a:bodyPr>
          <a:lstStyle/>
          <a:p>
            <a:pPr>
              <a:lnSpc>
                <a:spcPts val="4100"/>
              </a:lnSpc>
            </a:pPr>
            <a:r>
              <a:rPr lang="en-US" sz="4100">
                <a:solidFill>
                  <a:srgbClr val="2E2E2E"/>
                </a:solidFill>
                <a:latin typeface="Barlow SemiCondensed"/>
              </a:rPr>
              <a:t>CHIA DỮ LIỆU HUẤN LUYỆN VÀ KIỂM ĐỊNH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1418289" y="4043690"/>
          <a:ext cx="5453576" cy="2438400"/>
        </p:xfrm>
        <a:graphic>
          <a:graphicData uri="http://schemas.openxmlformats.org/drawingml/2006/table">
            <a:tbl>
              <a:tblPr/>
              <a:tblGrid>
                <a:gridCol w="1817859"/>
                <a:gridCol w="1817859"/>
                <a:gridCol w="1817859"/>
              </a:tblGrid>
              <a:tr h="812800">
                <a:tc>
                  <a:txBody>
                    <a:bodyPr anchor="t" rtlCol="false"/>
                    <a:lstStyle/>
                    <a:p>
                      <a:pPr algn="ctr">
                        <a:lnSpc>
                          <a:spcPts val="28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2E2E2E"/>
                          </a:solidFill>
                          <a:latin typeface="Montserrat Classic"/>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FN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2800">
                <a:tc>
                  <a:txBody>
                    <a:bodyPr anchor="t" rtlCol="false"/>
                    <a:lstStyle/>
                    <a:p>
                      <a:pPr algn="ctr">
                        <a:lnSpc>
                          <a:spcPts val="2800"/>
                        </a:lnSpc>
                        <a:defRPr/>
                      </a:pPr>
                      <a:r>
                        <a:rPr lang="en-US" sz="2000">
                          <a:solidFill>
                            <a:srgbClr val="2E2E2E"/>
                          </a:solidFill>
                          <a:latin typeface="Montserrat Classic"/>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FP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TN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304921" y="1762208"/>
            <a:ext cx="9939861" cy="1746250"/>
          </a:xfrm>
          <a:prstGeom prst="rect">
            <a:avLst/>
          </a:prstGeom>
        </p:spPr>
        <p:txBody>
          <a:bodyPr anchor="t" rtlCol="false" tIns="0" lIns="0" bIns="0" rIns="0">
            <a:spAutoFit/>
          </a:bodyPr>
          <a:lstStyle/>
          <a:p>
            <a:pPr>
              <a:lnSpc>
                <a:spcPts val="3499"/>
              </a:lnSpc>
            </a:pPr>
            <a:r>
              <a:rPr lang="en-US" sz="2499" spc="124">
                <a:solidFill>
                  <a:srgbClr val="2E2E2E"/>
                </a:solidFill>
                <a:latin typeface="Barlow SemiCondensed"/>
              </a:rPr>
              <a:t>Trong bài nghiên cứu, phương pháp đánh giá hiệu suất của mô hình phân loại dựa trên ma trận nhầm lẫn (Confusion Matrix), sử dụng các chỉ số như accuracy, precision, recall và F1 score. Ma trận nhầm lẫn được biểu diễn như sau:</a:t>
            </a:r>
          </a:p>
        </p:txBody>
      </p:sp>
      <p:sp>
        <p:nvSpPr>
          <p:cNvPr name="TextBox 7" id="7"/>
          <p:cNvSpPr txBox="true"/>
          <p:nvPr/>
        </p:nvSpPr>
        <p:spPr>
          <a:xfrm rot="0">
            <a:off x="891836" y="491353"/>
            <a:ext cx="11609679" cy="922632"/>
          </a:xfrm>
          <a:prstGeom prst="rect">
            <a:avLst/>
          </a:prstGeom>
        </p:spPr>
        <p:txBody>
          <a:bodyPr anchor="t" rtlCol="false" tIns="0" lIns="0" bIns="0" rIns="0">
            <a:spAutoFit/>
          </a:bodyPr>
          <a:lstStyle/>
          <a:p>
            <a:pPr>
              <a:lnSpc>
                <a:spcPts val="5737"/>
              </a:lnSpc>
            </a:pPr>
            <a:r>
              <a:rPr lang="en-US" sz="5737">
                <a:solidFill>
                  <a:srgbClr val="2E2E2E"/>
                </a:solidFill>
                <a:latin typeface="Barlow SemiCondensed Bold"/>
              </a:rPr>
              <a:t>4.3 PHƯƠNG PHÁP ĐÁNH GIÁ</a:t>
            </a:r>
          </a:p>
          <a:p>
            <a:pPr>
              <a:lnSpc>
                <a:spcPts val="1660"/>
              </a:lnSpc>
            </a:pPr>
          </a:p>
        </p:txBody>
      </p:sp>
      <p:sp>
        <p:nvSpPr>
          <p:cNvPr name="TextBox 8" id="8"/>
          <p:cNvSpPr txBox="true"/>
          <p:nvPr/>
        </p:nvSpPr>
        <p:spPr>
          <a:xfrm rot="0">
            <a:off x="7837510" y="3986540"/>
            <a:ext cx="9939861" cy="5863590"/>
          </a:xfrm>
          <a:prstGeom prst="rect">
            <a:avLst/>
          </a:prstGeom>
        </p:spPr>
        <p:txBody>
          <a:bodyPr anchor="t" rtlCol="false" tIns="0" lIns="0" bIns="0" rIns="0">
            <a:spAutoFit/>
          </a:bodyPr>
          <a:lstStyle/>
          <a:p>
            <a:pPr>
              <a:lnSpc>
                <a:spcPts val="3359"/>
              </a:lnSpc>
            </a:pPr>
            <a:r>
              <a:rPr lang="en-US" sz="2400" spc="120">
                <a:solidFill>
                  <a:srgbClr val="2E2E2E"/>
                </a:solidFill>
                <a:latin typeface="Barlow SemiCondensed"/>
              </a:rPr>
              <a:t>Trong đó:</a:t>
            </a:r>
          </a:p>
          <a:p>
            <a:pPr marL="518160" indent="-259080" lvl="1">
              <a:lnSpc>
                <a:spcPts val="3359"/>
              </a:lnSpc>
              <a:buFont typeface="Arial"/>
              <a:buChar char="•"/>
            </a:pPr>
            <a:r>
              <a:rPr lang="en-US" sz="2400" spc="120">
                <a:solidFill>
                  <a:srgbClr val="2E2E2E"/>
                </a:solidFill>
                <a:latin typeface="Barlow SemiCondensed"/>
              </a:rPr>
              <a:t>TP (True Positive) là số trường hợp dự báo đúng mẫu tích cực.</a:t>
            </a:r>
          </a:p>
          <a:p>
            <a:pPr marL="518160" indent="-259080" lvl="1">
              <a:lnSpc>
                <a:spcPts val="3359"/>
              </a:lnSpc>
              <a:buFont typeface="Arial"/>
              <a:buChar char="•"/>
            </a:pPr>
            <a:r>
              <a:rPr lang="en-US" sz="2400" spc="120">
                <a:solidFill>
                  <a:srgbClr val="2E2E2E"/>
                </a:solidFill>
                <a:latin typeface="Barlow SemiCondensed"/>
              </a:rPr>
              <a:t>TN (True Negative) là số trường hợp dự báo đúng mẫu tiêu cực.</a:t>
            </a:r>
          </a:p>
          <a:p>
            <a:pPr marL="518160" indent="-259080" lvl="1">
              <a:lnSpc>
                <a:spcPts val="3359"/>
              </a:lnSpc>
              <a:buFont typeface="Arial"/>
              <a:buChar char="•"/>
            </a:pPr>
            <a:r>
              <a:rPr lang="en-US" sz="2400" spc="120">
                <a:solidFill>
                  <a:srgbClr val="2E2E2E"/>
                </a:solidFill>
                <a:latin typeface="Barlow SemiCondensed"/>
              </a:rPr>
              <a:t>FP (False Positive) là số trường hợp dự báo sai mẫu tích cực.</a:t>
            </a:r>
          </a:p>
          <a:p>
            <a:pPr marL="518160" indent="-259080" lvl="1">
              <a:lnSpc>
                <a:spcPts val="3359"/>
              </a:lnSpc>
              <a:buFont typeface="Arial"/>
              <a:buChar char="•"/>
            </a:pPr>
            <a:r>
              <a:rPr lang="en-US" sz="2400" spc="120">
                <a:solidFill>
                  <a:srgbClr val="2E2E2E"/>
                </a:solidFill>
                <a:latin typeface="Barlow SemiCondensed"/>
              </a:rPr>
              <a:t>FN (False Negative) là số trường hợp dự báo sai mẫu tiêu cực.</a:t>
            </a:r>
          </a:p>
          <a:p>
            <a:pPr>
              <a:lnSpc>
                <a:spcPts val="3359"/>
              </a:lnSpc>
            </a:pPr>
          </a:p>
          <a:p>
            <a:pPr>
              <a:lnSpc>
                <a:spcPts val="3359"/>
              </a:lnSpc>
            </a:pPr>
            <a:r>
              <a:rPr lang="en-US" sz="2400" spc="120">
                <a:solidFill>
                  <a:srgbClr val="2E2E2E"/>
                </a:solidFill>
                <a:latin typeface="Barlow SemiCondensed"/>
              </a:rPr>
              <a:t>Các chỉ số đánh giá mô hình bao gồm:</a:t>
            </a:r>
          </a:p>
          <a:p>
            <a:pPr marL="518160" indent="-259080" lvl="1">
              <a:lnSpc>
                <a:spcPts val="3359"/>
              </a:lnSpc>
              <a:buFont typeface="Arial"/>
              <a:buChar char="•"/>
            </a:pPr>
            <a:r>
              <a:rPr lang="en-US" sz="2400" spc="120">
                <a:solidFill>
                  <a:srgbClr val="2E2E2E"/>
                </a:solidFill>
                <a:latin typeface="Barlow SemiCondensed"/>
              </a:rPr>
              <a:t>Accuracy: tỷ lệ giữa số lượng dự đoán đúng trên tổng số mẫu.</a:t>
            </a:r>
          </a:p>
          <a:p>
            <a:pPr marL="518160" indent="-259080" lvl="1">
              <a:lnSpc>
                <a:spcPts val="3359"/>
              </a:lnSpc>
              <a:buFont typeface="Arial"/>
              <a:buChar char="•"/>
            </a:pPr>
            <a:r>
              <a:rPr lang="en-US" sz="2400" spc="120">
                <a:solidFill>
                  <a:srgbClr val="2E2E2E"/>
                </a:solidFill>
                <a:latin typeface="Barlow SemiCondensed"/>
              </a:rPr>
              <a:t>Precision: tỷ lệ giữa số lượng dự đoán tích cực đúng trên tổng số dự đoán tích cực.</a:t>
            </a:r>
          </a:p>
          <a:p>
            <a:pPr marL="518160" indent="-259080" lvl="1">
              <a:lnSpc>
                <a:spcPts val="3359"/>
              </a:lnSpc>
              <a:buFont typeface="Arial"/>
              <a:buChar char="•"/>
            </a:pPr>
            <a:r>
              <a:rPr lang="en-US" sz="2400" spc="120">
                <a:solidFill>
                  <a:srgbClr val="2E2E2E"/>
                </a:solidFill>
                <a:latin typeface="Barlow SemiCondensed"/>
              </a:rPr>
              <a:t>Recall: tỷ lệ giữa số lượng dự đoán tích cực đúng trên tổng số mẫu tích cực.</a:t>
            </a:r>
          </a:p>
          <a:p>
            <a:pPr marL="518160" indent="-259080" lvl="1">
              <a:lnSpc>
                <a:spcPts val="3359"/>
              </a:lnSpc>
              <a:buFont typeface="Arial"/>
              <a:buChar char="•"/>
            </a:pPr>
            <a:r>
              <a:rPr lang="en-US" sz="2400" spc="120">
                <a:solidFill>
                  <a:srgbClr val="2E2E2E"/>
                </a:solidFill>
                <a:latin typeface="Barlow SemiCondensed"/>
              </a:rPr>
              <a:t>F1 score: trung bình trọng số của Precision và Recall, thể hiện sự cân bằng giữa chúng.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FF4FF"/>
        </a:solidFill>
      </p:bgPr>
    </p:bg>
    <p:spTree>
      <p:nvGrpSpPr>
        <p:cNvPr id="1" name=""/>
        <p:cNvGrpSpPr/>
        <p:nvPr/>
      </p:nvGrpSpPr>
      <p:grpSpPr>
        <a:xfrm>
          <a:off x="0" y="0"/>
          <a:ext cx="0" cy="0"/>
          <a:chOff x="0" y="0"/>
          <a:chExt cx="0" cy="0"/>
        </a:xfrm>
      </p:grpSpPr>
      <p:sp>
        <p:nvSpPr>
          <p:cNvPr name="Freeform 2" id="2"/>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07884" y="2281219"/>
            <a:ext cx="7503544" cy="2552738"/>
          </a:xfrm>
          <a:prstGeom prst="rect">
            <a:avLst/>
          </a:prstGeom>
        </p:spPr>
        <p:txBody>
          <a:bodyPr anchor="t" rtlCol="false" tIns="0" lIns="0" bIns="0" rIns="0">
            <a:spAutoFit/>
          </a:bodyPr>
          <a:lstStyle/>
          <a:p>
            <a:pPr>
              <a:lnSpc>
                <a:spcPts val="4123"/>
              </a:lnSpc>
            </a:pPr>
            <a:r>
              <a:rPr lang="en-US" sz="2749">
                <a:solidFill>
                  <a:srgbClr val="2E2E2E"/>
                </a:solidFill>
                <a:latin typeface="Barlow SemiCondensed"/>
              </a:rPr>
              <a:t>Random Forest (RDF) với Entropy:</a:t>
            </a:r>
          </a:p>
          <a:p>
            <a:pPr marL="593510" indent="-296755" lvl="1">
              <a:lnSpc>
                <a:spcPts val="4123"/>
              </a:lnSpc>
              <a:buFont typeface="Arial"/>
              <a:buChar char="•"/>
            </a:pPr>
            <a:r>
              <a:rPr lang="en-US" sz="2749">
                <a:solidFill>
                  <a:srgbClr val="2E2E2E"/>
                </a:solidFill>
                <a:latin typeface="Barlow SemiCondensed"/>
              </a:rPr>
              <a:t>numTrees = 101 (Số cây)</a:t>
            </a:r>
          </a:p>
          <a:p>
            <a:pPr marL="593510" indent="-296755" lvl="1">
              <a:lnSpc>
                <a:spcPts val="4123"/>
              </a:lnSpc>
              <a:buFont typeface="Arial"/>
              <a:buChar char="•"/>
            </a:pPr>
            <a:r>
              <a:rPr lang="en-US" sz="2749">
                <a:solidFill>
                  <a:srgbClr val="2E2E2E"/>
                </a:solidFill>
                <a:latin typeface="Barlow SemiCondensed"/>
              </a:rPr>
              <a:t>maxDepth = 25 (Số tầng tối đa)</a:t>
            </a:r>
          </a:p>
          <a:p>
            <a:pPr marL="593510" indent="-296755" lvl="1">
              <a:lnSpc>
                <a:spcPts val="4123"/>
              </a:lnSpc>
              <a:buFont typeface="Arial"/>
              <a:buChar char="•"/>
            </a:pPr>
            <a:r>
              <a:rPr lang="en-US" sz="2749">
                <a:solidFill>
                  <a:srgbClr val="2E2E2E"/>
                </a:solidFill>
                <a:latin typeface="Barlow SemiCondensed"/>
              </a:rPr>
              <a:t>seed = 42 (Mã hạt giống cho quá trình ngẫu nhiên)</a:t>
            </a:r>
          </a:p>
          <a:p>
            <a:pPr marL="593510" indent="-296755" lvl="1">
              <a:lnSpc>
                <a:spcPts val="4123"/>
              </a:lnSpc>
              <a:buFont typeface="Arial"/>
              <a:buChar char="•"/>
            </a:pPr>
            <a:r>
              <a:rPr lang="en-US" sz="2749">
                <a:solidFill>
                  <a:srgbClr val="2E2E2E"/>
                </a:solidFill>
                <a:latin typeface="Barlow SemiCondensed"/>
              </a:rPr>
              <a:t>impurity = 'entropy' (Phương pháp đo lường độ)</a:t>
            </a:r>
          </a:p>
        </p:txBody>
      </p:sp>
      <p:sp>
        <p:nvSpPr>
          <p:cNvPr name="TextBox 4" id="4"/>
          <p:cNvSpPr txBox="true"/>
          <p:nvPr/>
        </p:nvSpPr>
        <p:spPr>
          <a:xfrm rot="0">
            <a:off x="907884" y="938330"/>
            <a:ext cx="11609679" cy="553350"/>
          </a:xfrm>
          <a:prstGeom prst="rect">
            <a:avLst/>
          </a:prstGeom>
        </p:spPr>
        <p:txBody>
          <a:bodyPr anchor="t" rtlCol="false" tIns="0" lIns="0" bIns="0" rIns="0">
            <a:spAutoFit/>
          </a:bodyPr>
          <a:lstStyle/>
          <a:p>
            <a:pPr>
              <a:lnSpc>
                <a:spcPts val="4160"/>
              </a:lnSpc>
            </a:pPr>
            <a:r>
              <a:rPr lang="en-US" sz="4160">
                <a:solidFill>
                  <a:srgbClr val="2E2E2E"/>
                </a:solidFill>
                <a:latin typeface="Barlow SemiCondensed Bold"/>
              </a:rPr>
              <a:t>4.4 CÁC THAM SỐ VÀ MÔI TRƯỜNG CÀI ĐẶT</a:t>
            </a:r>
          </a:p>
        </p:txBody>
      </p:sp>
      <p:sp>
        <p:nvSpPr>
          <p:cNvPr name="TextBox 5" id="5"/>
          <p:cNvSpPr txBox="true"/>
          <p:nvPr/>
        </p:nvSpPr>
        <p:spPr>
          <a:xfrm rot="0">
            <a:off x="3843549" y="1643006"/>
            <a:ext cx="10600901" cy="495338"/>
          </a:xfrm>
          <a:prstGeom prst="rect">
            <a:avLst/>
          </a:prstGeom>
        </p:spPr>
        <p:txBody>
          <a:bodyPr anchor="t" rtlCol="false" tIns="0" lIns="0" bIns="0" rIns="0">
            <a:spAutoFit/>
          </a:bodyPr>
          <a:lstStyle/>
          <a:p>
            <a:pPr>
              <a:lnSpc>
                <a:spcPts val="4123"/>
              </a:lnSpc>
            </a:pPr>
            <a:r>
              <a:rPr lang="en-US" sz="2749">
                <a:solidFill>
                  <a:srgbClr val="2E2E2E"/>
                </a:solidFill>
                <a:latin typeface="Barlow SemiCondensed"/>
              </a:rPr>
              <a:t>Dưới đây là giới thiệu về 4 mô hình học máy cùng các tham số quan trọng:</a:t>
            </a:r>
          </a:p>
        </p:txBody>
      </p:sp>
      <p:sp>
        <p:nvSpPr>
          <p:cNvPr name="TextBox 6" id="6"/>
          <p:cNvSpPr txBox="true"/>
          <p:nvPr/>
        </p:nvSpPr>
        <p:spPr>
          <a:xfrm rot="0">
            <a:off x="9144000" y="6005531"/>
            <a:ext cx="9216887" cy="3646871"/>
          </a:xfrm>
          <a:prstGeom prst="rect">
            <a:avLst/>
          </a:prstGeom>
        </p:spPr>
        <p:txBody>
          <a:bodyPr anchor="t" rtlCol="false" tIns="0" lIns="0" bIns="0" rIns="0">
            <a:spAutoFit/>
          </a:bodyPr>
          <a:lstStyle/>
          <a:p>
            <a:pPr>
              <a:lnSpc>
                <a:spcPts val="4172"/>
              </a:lnSpc>
            </a:pPr>
            <a:r>
              <a:rPr lang="en-US" sz="2781">
                <a:solidFill>
                  <a:srgbClr val="2E2E2E"/>
                </a:solidFill>
                <a:latin typeface="Barlow SemiCondensed"/>
              </a:rPr>
              <a:t>Multil</a:t>
            </a:r>
            <a:r>
              <a:rPr lang="en-US" sz="2781">
                <a:solidFill>
                  <a:srgbClr val="2E2E2E"/>
                </a:solidFill>
                <a:latin typeface="Barlow SemiCondensed"/>
              </a:rPr>
              <a:t>ayer Perceptron (MLP):</a:t>
            </a:r>
          </a:p>
          <a:p>
            <a:pPr marL="600546" indent="-300273" lvl="1">
              <a:lnSpc>
                <a:spcPts val="4172"/>
              </a:lnSpc>
              <a:buFont typeface="Arial"/>
              <a:buChar char="•"/>
            </a:pPr>
            <a:r>
              <a:rPr lang="en-US" sz="2781">
                <a:solidFill>
                  <a:srgbClr val="2E2E2E"/>
                </a:solidFill>
                <a:latin typeface="Barlow SemiCondensed"/>
              </a:rPr>
              <a:t>solver = 'l-bfgs' (Thuật toán tối ưu hóa)</a:t>
            </a:r>
          </a:p>
          <a:p>
            <a:pPr marL="600546" indent="-300273" lvl="1">
              <a:lnSpc>
                <a:spcPts val="4172"/>
              </a:lnSpc>
              <a:buFont typeface="Arial"/>
              <a:buChar char="•"/>
            </a:pPr>
            <a:r>
              <a:rPr lang="en-US" sz="2781">
                <a:solidFill>
                  <a:srgbClr val="2E2E2E"/>
                </a:solidFill>
                <a:latin typeface="Barlow SemiCondensed"/>
              </a:rPr>
              <a:t>maxIter = 100 (Số lượng vòng lặp tối đa)</a:t>
            </a:r>
          </a:p>
          <a:p>
            <a:pPr marL="600546" indent="-300273" lvl="1">
              <a:lnSpc>
                <a:spcPts val="4172"/>
              </a:lnSpc>
              <a:buFont typeface="Arial"/>
              <a:buChar char="•"/>
            </a:pPr>
            <a:r>
              <a:rPr lang="en-US" sz="2781">
                <a:solidFill>
                  <a:srgbClr val="2E2E2E"/>
                </a:solidFill>
                <a:latin typeface="Barlow SemiCondensed"/>
              </a:rPr>
              <a:t>stepSize = 0.03 (Kích thước bước cho quá trình tối ưu hóa)</a:t>
            </a:r>
          </a:p>
          <a:p>
            <a:pPr marL="600546" indent="-300273" lvl="1">
              <a:lnSpc>
                <a:spcPts val="4172"/>
              </a:lnSpc>
              <a:buFont typeface="Arial"/>
              <a:buChar char="•"/>
            </a:pPr>
            <a:r>
              <a:rPr lang="en-US" sz="2781">
                <a:solidFill>
                  <a:srgbClr val="2E2E2E"/>
                </a:solidFill>
                <a:latin typeface="Barlow SemiCondensed"/>
              </a:rPr>
              <a:t>layers = [22, 128, 64, 32, 16, 8, 2] (Cấu trúc của các lớp trong mạng nơ-ron)</a:t>
            </a:r>
          </a:p>
          <a:p>
            <a:pPr>
              <a:lnSpc>
                <a:spcPts val="4172"/>
              </a:lnSpc>
            </a:pPr>
          </a:p>
        </p:txBody>
      </p:sp>
      <p:sp>
        <p:nvSpPr>
          <p:cNvPr name="TextBox 7" id="7"/>
          <p:cNvSpPr txBox="true"/>
          <p:nvPr/>
        </p:nvSpPr>
        <p:spPr>
          <a:xfrm rot="0">
            <a:off x="907884" y="6005531"/>
            <a:ext cx="7503544" cy="2552738"/>
          </a:xfrm>
          <a:prstGeom prst="rect">
            <a:avLst/>
          </a:prstGeom>
        </p:spPr>
        <p:txBody>
          <a:bodyPr anchor="t" rtlCol="false" tIns="0" lIns="0" bIns="0" rIns="0">
            <a:spAutoFit/>
          </a:bodyPr>
          <a:lstStyle/>
          <a:p>
            <a:pPr>
              <a:lnSpc>
                <a:spcPts val="4123"/>
              </a:lnSpc>
            </a:pPr>
            <a:r>
              <a:rPr lang="en-US" sz="2749">
                <a:solidFill>
                  <a:srgbClr val="2E2E2E"/>
                </a:solidFill>
                <a:latin typeface="Barlow SemiCondensed"/>
              </a:rPr>
              <a:t>Random Forest (RDF) với Gini:</a:t>
            </a:r>
          </a:p>
          <a:p>
            <a:pPr marL="593510" indent="-296755" lvl="1">
              <a:lnSpc>
                <a:spcPts val="4123"/>
              </a:lnSpc>
              <a:buFont typeface="Arial"/>
              <a:buChar char="•"/>
            </a:pPr>
            <a:r>
              <a:rPr lang="en-US" sz="2749">
                <a:solidFill>
                  <a:srgbClr val="2E2E2E"/>
                </a:solidFill>
                <a:latin typeface="Barlow SemiCondensed"/>
              </a:rPr>
              <a:t>numTrees = 101 (Số cây)</a:t>
            </a:r>
          </a:p>
          <a:p>
            <a:pPr marL="593510" indent="-296755" lvl="1">
              <a:lnSpc>
                <a:spcPts val="4123"/>
              </a:lnSpc>
              <a:buFont typeface="Arial"/>
              <a:buChar char="•"/>
            </a:pPr>
            <a:r>
              <a:rPr lang="en-US" sz="2749">
                <a:solidFill>
                  <a:srgbClr val="2E2E2E"/>
                </a:solidFill>
                <a:latin typeface="Barlow SemiCondensed"/>
              </a:rPr>
              <a:t>maxDepth = 25 (Số tầng tối đa)</a:t>
            </a:r>
          </a:p>
          <a:p>
            <a:pPr marL="593510" indent="-296755" lvl="1">
              <a:lnSpc>
                <a:spcPts val="4123"/>
              </a:lnSpc>
              <a:buFont typeface="Arial"/>
              <a:buChar char="•"/>
            </a:pPr>
            <a:r>
              <a:rPr lang="en-US" sz="2749">
                <a:solidFill>
                  <a:srgbClr val="2E2E2E"/>
                </a:solidFill>
                <a:latin typeface="Barlow SemiCondensed"/>
              </a:rPr>
              <a:t>seed = 42 (Mã hạt giống cho quá trình ngẫu nhiên)</a:t>
            </a:r>
          </a:p>
          <a:p>
            <a:pPr marL="593510" indent="-296755" lvl="1">
              <a:lnSpc>
                <a:spcPts val="4123"/>
              </a:lnSpc>
              <a:buFont typeface="Arial"/>
              <a:buChar char="•"/>
            </a:pPr>
            <a:r>
              <a:rPr lang="en-US" sz="2749">
                <a:solidFill>
                  <a:srgbClr val="2E2E2E"/>
                </a:solidFill>
                <a:latin typeface="Barlow SemiCondensed"/>
              </a:rPr>
              <a:t>impurity = 'gini' (Phương pháp đo lường độ)</a:t>
            </a:r>
          </a:p>
        </p:txBody>
      </p:sp>
      <p:sp>
        <p:nvSpPr>
          <p:cNvPr name="TextBox 8" id="8"/>
          <p:cNvSpPr txBox="true"/>
          <p:nvPr/>
        </p:nvSpPr>
        <p:spPr>
          <a:xfrm rot="0">
            <a:off x="9144000" y="2281219"/>
            <a:ext cx="8514599" cy="3581438"/>
          </a:xfrm>
          <a:prstGeom prst="rect">
            <a:avLst/>
          </a:prstGeom>
        </p:spPr>
        <p:txBody>
          <a:bodyPr anchor="t" rtlCol="false" tIns="0" lIns="0" bIns="0" rIns="0">
            <a:spAutoFit/>
          </a:bodyPr>
          <a:lstStyle/>
          <a:p>
            <a:pPr>
              <a:lnSpc>
                <a:spcPts val="4123"/>
              </a:lnSpc>
            </a:pPr>
            <a:r>
              <a:rPr lang="en-US" sz="2749">
                <a:solidFill>
                  <a:srgbClr val="2E2E2E"/>
                </a:solidFill>
                <a:latin typeface="Barlow SemiCondensed"/>
              </a:rPr>
              <a:t>Gradient Boosted </a:t>
            </a:r>
            <a:r>
              <a:rPr lang="en-US" sz="2749">
                <a:solidFill>
                  <a:srgbClr val="2E2E2E"/>
                </a:solidFill>
                <a:latin typeface="Barlow SemiCondensed"/>
              </a:rPr>
              <a:t>Trees (GBT):</a:t>
            </a:r>
          </a:p>
          <a:p>
            <a:pPr marL="593510" indent="-296755" lvl="1">
              <a:lnSpc>
                <a:spcPts val="4123"/>
              </a:lnSpc>
              <a:buFont typeface="Arial"/>
              <a:buChar char="•"/>
            </a:pPr>
            <a:r>
              <a:rPr lang="en-US" sz="2749">
                <a:solidFill>
                  <a:srgbClr val="2E2E2E"/>
                </a:solidFill>
                <a:latin typeface="Barlow SemiCondensed"/>
              </a:rPr>
              <a:t>maxDepth = 5 (Số tầng tối đa của cây)</a:t>
            </a:r>
          </a:p>
          <a:p>
            <a:pPr marL="593510" indent="-296755" lvl="1">
              <a:lnSpc>
                <a:spcPts val="4123"/>
              </a:lnSpc>
              <a:buFont typeface="Arial"/>
              <a:buChar char="•"/>
            </a:pPr>
            <a:r>
              <a:rPr lang="en-US" sz="2749">
                <a:solidFill>
                  <a:srgbClr val="2E2E2E"/>
                </a:solidFill>
                <a:latin typeface="Barlow SemiCondensed"/>
              </a:rPr>
              <a:t>maxBin</a:t>
            </a:r>
            <a:r>
              <a:rPr lang="en-US" sz="2749">
                <a:solidFill>
                  <a:srgbClr val="2E2E2E"/>
                </a:solidFill>
                <a:latin typeface="Barlow SemiCondensed"/>
              </a:rPr>
              <a:t>s = 32 (Số lượng bins tối đa cho các tính năng)</a:t>
            </a:r>
          </a:p>
          <a:p>
            <a:pPr marL="593510" indent="-296755" lvl="1">
              <a:lnSpc>
                <a:spcPts val="4123"/>
              </a:lnSpc>
              <a:buFont typeface="Arial"/>
              <a:buChar char="•"/>
            </a:pPr>
            <a:r>
              <a:rPr lang="en-US" sz="2749">
                <a:solidFill>
                  <a:srgbClr val="2E2E2E"/>
                </a:solidFill>
                <a:latin typeface="Barlow SemiCondensed"/>
              </a:rPr>
              <a:t>minInstancesPerNode = 1 (Số lượng mẫu tối thiểu cần phải có trong mỗi nút của cây)</a:t>
            </a:r>
          </a:p>
          <a:p>
            <a:pPr marL="593510" indent="-296755" lvl="1">
              <a:lnSpc>
                <a:spcPts val="4123"/>
              </a:lnSpc>
              <a:buFont typeface="Arial"/>
              <a:buChar char="•"/>
            </a:pPr>
            <a:r>
              <a:rPr lang="en-US" sz="2749">
                <a:solidFill>
                  <a:srgbClr val="2E2E2E"/>
                </a:solidFill>
                <a:latin typeface="Barlow SemiCondensed"/>
              </a:rPr>
              <a:t>lossType = 'logistic' (Loại hàm mất mát được sử dụng trong quá trình tối ưu hóa)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923933" y="2798872"/>
          <a:ext cx="7347799" cy="6239637"/>
        </p:xfrm>
        <a:graphic>
          <a:graphicData uri="http://schemas.openxmlformats.org/drawingml/2006/table">
            <a:tbl>
              <a:tblPr/>
              <a:tblGrid>
                <a:gridCol w="1397114"/>
                <a:gridCol w="1627690"/>
                <a:gridCol w="1309931"/>
                <a:gridCol w="1625147"/>
                <a:gridCol w="1387917"/>
              </a:tblGrid>
              <a:tr h="1159606">
                <a:tc>
                  <a:txBody>
                    <a:bodyPr anchor="t" rtlCol="false"/>
                    <a:lstStyle/>
                    <a:p>
                      <a:pPr algn="ctr">
                        <a:lnSpc>
                          <a:spcPts val="2800"/>
                        </a:lnSpc>
                        <a:defRPr/>
                      </a:pPr>
                      <a:r>
                        <a:rPr lang="en-US" sz="2000">
                          <a:solidFill>
                            <a:srgbClr val="2E2E2E"/>
                          </a:solidFill>
                          <a:latin typeface="Montserrat Classic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6667">
                <a:tc>
                  <a:txBody>
                    <a:bodyPr anchor="t" rtlCol="false"/>
                    <a:lstStyle/>
                    <a:p>
                      <a:pPr algn="ctr">
                        <a:lnSpc>
                          <a:spcPts val="2800"/>
                        </a:lnSpc>
                        <a:defRPr/>
                      </a:pPr>
                      <a:r>
                        <a:rPr lang="en-US" sz="2000">
                          <a:solidFill>
                            <a:srgbClr val="2E2E2E"/>
                          </a:solidFill>
                          <a:latin typeface="Montserrat Classic Bold"/>
                        </a:rPr>
                        <a:t>RDF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0.7904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0.7544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0.7696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0.7810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5016">
                <a:tc>
                  <a:txBody>
                    <a:bodyPr anchor="t" rtlCol="false"/>
                    <a:lstStyle/>
                    <a:p>
                      <a:pPr algn="ctr">
                        <a:lnSpc>
                          <a:spcPts val="2800"/>
                        </a:lnSpc>
                        <a:defRPr/>
                      </a:pPr>
                      <a:r>
                        <a:rPr lang="en-US" sz="2000">
                          <a:solidFill>
                            <a:srgbClr val="2E2E2E"/>
                          </a:solidFill>
                          <a:latin typeface="Montserrat Classic Bold"/>
                        </a:rPr>
                        <a:t>RDF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0.7878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0.7453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0.7612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0.7768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6667">
                <a:tc>
                  <a:txBody>
                    <a:bodyPr anchor="t" rtlCol="false"/>
                    <a:lstStyle/>
                    <a:p>
                      <a:pPr algn="ctr">
                        <a:lnSpc>
                          <a:spcPts val="2800"/>
                        </a:lnSpc>
                        <a:defRPr/>
                      </a:pPr>
                      <a:r>
                        <a:rPr lang="en-US" sz="2000">
                          <a:solidFill>
                            <a:srgbClr val="2E2E2E"/>
                          </a:solidFill>
                          <a:latin typeface="Montserrat Classic Bold"/>
                        </a:rPr>
                        <a:t>GBT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0.8090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0.8055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0.8082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0.8069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5016">
                <a:tc>
                  <a:txBody>
                    <a:bodyPr anchor="t" rtlCol="false"/>
                    <a:lstStyle/>
                    <a:p>
                      <a:pPr algn="ctr">
                        <a:lnSpc>
                          <a:spcPts val="2800"/>
                        </a:lnSpc>
                        <a:defRPr/>
                      </a:pPr>
                      <a:r>
                        <a:rPr lang="en-US" sz="2000">
                          <a:solidFill>
                            <a:srgbClr val="2E2E2E"/>
                          </a:solidFill>
                          <a:latin typeface="Montserrat Classic Bold"/>
                        </a:rPr>
                        <a:t>MLP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0.7760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0.7612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0.7811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0.7710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6667">
                <a:tc>
                  <a:txBody>
                    <a:bodyPr anchor="t" rtlCol="false"/>
                    <a:lstStyle/>
                    <a:p>
                      <a:pPr algn="ctr">
                        <a:lnSpc>
                          <a:spcPts val="2800"/>
                        </a:lnSpc>
                        <a:defRPr/>
                      </a:pPr>
                      <a:r>
                        <a:rPr lang="en-US" sz="2000">
                          <a:solidFill>
                            <a:srgbClr val="2E2E2E"/>
                          </a:solidFill>
                          <a:latin typeface="Montserrat Classic Bold"/>
                        </a:rPr>
                        <a:t>Voting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0.8136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0.8042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Bold"/>
                        </a:rPr>
                        <a:t>0.8087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2E2E2E"/>
                          </a:solidFill>
                          <a:latin typeface="Montserrat Classic"/>
                        </a:rPr>
                        <a:t>0.7858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8977632" y="2086865"/>
            <a:ext cx="9144000" cy="8649842"/>
          </a:xfrm>
          <a:prstGeom prst="rect">
            <a:avLst/>
          </a:prstGeom>
        </p:spPr>
        <p:txBody>
          <a:bodyPr anchor="t" rtlCol="false" tIns="0" lIns="0" bIns="0" rIns="0">
            <a:spAutoFit/>
          </a:bodyPr>
          <a:lstStyle/>
          <a:p>
            <a:pPr>
              <a:lnSpc>
                <a:spcPts val="4296"/>
              </a:lnSpc>
            </a:pPr>
            <a:r>
              <a:rPr lang="en-US" sz="2400">
                <a:solidFill>
                  <a:srgbClr val="2E2E2E"/>
                </a:solidFill>
                <a:latin typeface="Barlow Condensed"/>
              </a:rPr>
              <a:t>Dựa trên bảng đánh giá hiệu suất của các mô hình học máy, có các nhận xét sau:</a:t>
            </a:r>
          </a:p>
          <a:p>
            <a:pPr>
              <a:lnSpc>
                <a:spcPts val="4296"/>
              </a:lnSpc>
            </a:pPr>
            <a:r>
              <a:rPr lang="en-US" sz="2400">
                <a:solidFill>
                  <a:srgbClr val="2E2E2E"/>
                </a:solidFill>
                <a:latin typeface="Barlow Condensed"/>
              </a:rPr>
              <a:t>Random Forest (RDF):</a:t>
            </a:r>
          </a:p>
          <a:p>
            <a:pPr>
              <a:lnSpc>
                <a:spcPts val="4296"/>
              </a:lnSpc>
            </a:pPr>
            <a:r>
              <a:rPr lang="en-US" sz="2400">
                <a:solidFill>
                  <a:srgbClr val="2E2E2E"/>
                </a:solidFill>
                <a:latin typeface="Barlow Condensed"/>
              </a:rPr>
              <a:t>Các mô hình Random Forest (RDF) (Entropy và Gini) có độ chính xác và F1-score ổn định, khoảng 0.79 và 0.78 tương ứng. RDF (Entropy) được ưa chuộng cho mô hình Voting vì F1-score cao hơn.</a:t>
            </a:r>
          </a:p>
          <a:p>
            <a:pPr>
              <a:lnSpc>
                <a:spcPts val="4296"/>
              </a:lnSpc>
            </a:pPr>
            <a:r>
              <a:rPr lang="en-US" sz="2400">
                <a:solidFill>
                  <a:srgbClr val="2E2E2E"/>
                </a:solidFill>
                <a:latin typeface="Barlow Condensed"/>
              </a:rPr>
              <a:t>Gradient Boosted Trees (GBT) đạt accuracy cao nhất (0.8090) và F1-score gần nhất ở mức 0.8069, cho thấy khả năng dự đoán mạnh mẽ trên tập dữ liệu.</a:t>
            </a:r>
          </a:p>
          <a:p>
            <a:pPr>
              <a:lnSpc>
                <a:spcPts val="4296"/>
              </a:lnSpc>
            </a:pPr>
            <a:r>
              <a:rPr lang="en-US" sz="2400">
                <a:solidFill>
                  <a:srgbClr val="2E2E2E"/>
                </a:solidFill>
                <a:latin typeface="Barlow Condensed"/>
              </a:rPr>
              <a:t>Multilayer Perceptron (MLP) có hiệu suất thấp nhất với accuracy là 0.7760 và F1-score là 0.7710.</a:t>
            </a:r>
          </a:p>
          <a:p>
            <a:pPr>
              <a:lnSpc>
                <a:spcPts val="4296"/>
              </a:lnSpc>
            </a:pPr>
            <a:r>
              <a:rPr lang="en-US" sz="2400">
                <a:solidFill>
                  <a:srgbClr val="2E2E2E"/>
                </a:solidFill>
                <a:latin typeface="Barlow Condensed"/>
              </a:rPr>
              <a:t>Mô hình Voting (RDF (Entropy), GBT, MLP) kết hợp kết quả từ các mô hình khác, cải thiện về accuracy và F1-score.</a:t>
            </a:r>
          </a:p>
          <a:p>
            <a:pPr>
              <a:lnSpc>
                <a:spcPts val="4296"/>
              </a:lnSpc>
            </a:pPr>
            <a:r>
              <a:rPr lang="en-US" sz="2400">
                <a:solidFill>
                  <a:srgbClr val="2E2E2E"/>
                </a:solidFill>
                <a:latin typeface="Barlow Condensed"/>
              </a:rPr>
              <a:t>Mặc dù mô hình đề xuất chưa đạt hiệu suất tốt nhất, điều này có thể do cần hiệu chỉnh tham số tốt hơn, tính phức tạp của bài toán, dữ liệu thực tế chứa nhiễu hoặc giá trị thiếu, và sự lựa chọn mô hình không phù hợp.</a:t>
            </a:r>
          </a:p>
          <a:p>
            <a:pPr>
              <a:lnSpc>
                <a:spcPts val="4296"/>
              </a:lnSpc>
            </a:pPr>
          </a:p>
          <a:p>
            <a:pPr>
              <a:lnSpc>
                <a:spcPts val="4296"/>
              </a:lnSpc>
            </a:pPr>
          </a:p>
        </p:txBody>
      </p:sp>
      <p:sp>
        <p:nvSpPr>
          <p:cNvPr name="TextBox 7" id="7"/>
          <p:cNvSpPr txBox="true"/>
          <p:nvPr/>
        </p:nvSpPr>
        <p:spPr>
          <a:xfrm rot="0">
            <a:off x="923933" y="631727"/>
            <a:ext cx="11609679" cy="553350"/>
          </a:xfrm>
          <a:prstGeom prst="rect">
            <a:avLst/>
          </a:prstGeom>
        </p:spPr>
        <p:txBody>
          <a:bodyPr anchor="t" rtlCol="false" tIns="0" lIns="0" bIns="0" rIns="0">
            <a:spAutoFit/>
          </a:bodyPr>
          <a:lstStyle/>
          <a:p>
            <a:pPr>
              <a:lnSpc>
                <a:spcPts val="4160"/>
              </a:lnSpc>
            </a:pPr>
            <a:r>
              <a:rPr lang="en-US" sz="4160">
                <a:solidFill>
                  <a:srgbClr val="2E2E2E"/>
                </a:solidFill>
                <a:latin typeface="Barlow SemiCondensed Bold"/>
              </a:rPr>
              <a:t>4.5 KẾT QUẢ THỰC NGHIỆM</a:t>
            </a:r>
          </a:p>
        </p:txBody>
      </p:sp>
      <p:sp>
        <p:nvSpPr>
          <p:cNvPr name="TextBox 8" id="8"/>
          <p:cNvSpPr txBox="true"/>
          <p:nvPr/>
        </p:nvSpPr>
        <p:spPr>
          <a:xfrm rot="0">
            <a:off x="521515" y="1335832"/>
            <a:ext cx="8622485" cy="1253490"/>
          </a:xfrm>
          <a:prstGeom prst="rect">
            <a:avLst/>
          </a:prstGeom>
        </p:spPr>
        <p:txBody>
          <a:bodyPr anchor="t" rtlCol="false" tIns="0" lIns="0" bIns="0" rIns="0">
            <a:spAutoFit/>
          </a:bodyPr>
          <a:lstStyle/>
          <a:p>
            <a:pPr>
              <a:lnSpc>
                <a:spcPts val="3359"/>
              </a:lnSpc>
            </a:pPr>
            <a:r>
              <a:rPr lang="en-US" sz="2400" spc="120">
                <a:solidFill>
                  <a:srgbClr val="2E2E2E"/>
                </a:solidFill>
                <a:latin typeface="Barlow SemiCondensed"/>
              </a:rPr>
              <a:t>Mô hình đề xuất cùng các mô hình đơn lẻ đã được huấn luyện và kiểm định trên tập dữ liệu thực nghiệm, cho ra các chỉ số đánh giá mô hình phân loại sau:</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475210" y="524409"/>
            <a:ext cx="10387396" cy="9238183"/>
          </a:xfrm>
          <a:custGeom>
            <a:avLst/>
            <a:gdLst/>
            <a:ahLst/>
            <a:cxnLst/>
            <a:rect r="r" b="b" t="t" l="l"/>
            <a:pathLst>
              <a:path h="9238183" w="10387396">
                <a:moveTo>
                  <a:pt x="0" y="0"/>
                </a:moveTo>
                <a:lnTo>
                  <a:pt x="10387397" y="0"/>
                </a:lnTo>
                <a:lnTo>
                  <a:pt x="10387397" y="9238182"/>
                </a:lnTo>
                <a:lnTo>
                  <a:pt x="0" y="9238182"/>
                </a:lnTo>
                <a:lnTo>
                  <a:pt x="0" y="0"/>
                </a:lnTo>
                <a:close/>
              </a:path>
            </a:pathLst>
          </a:custGeom>
          <a:blipFill>
            <a:blip r:embed="rId2">
              <a:extLst>
                <a:ext uri="{96DAC541-7B7A-43D3-8B79-37D633B846F1}">
                  <asvg:svgBlip xmlns:asvg="http://schemas.microsoft.com/office/drawing/2016/SVG/main" r:embed="rId3"/>
                </a:ext>
              </a:extLst>
            </a:blip>
            <a:stretch>
              <a:fillRect l="0" t="0" r="0" b="-12439"/>
            </a:stretch>
          </a:blipFill>
        </p:spPr>
      </p:sp>
      <p:sp>
        <p:nvSpPr>
          <p:cNvPr name="Freeform 3" id="3"/>
          <p:cNvSpPr/>
          <p:nvPr/>
        </p:nvSpPr>
        <p:spPr>
          <a:xfrm flipH="false" flipV="false" rot="7221679">
            <a:off x="9509528" y="6255403"/>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4253766" y="3787628"/>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578320">
            <a:off x="16520265" y="5115113"/>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578320">
            <a:off x="16505850" y="2479900"/>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578320">
            <a:off x="9510285" y="889192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578320">
            <a:off x="9510285" y="-101008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21224" y="5041915"/>
            <a:ext cx="8068480" cy="6557474"/>
          </a:xfrm>
          <a:custGeom>
            <a:avLst/>
            <a:gdLst/>
            <a:ahLst/>
            <a:cxnLst/>
            <a:rect r="r" b="b" t="t" l="l"/>
            <a:pathLst>
              <a:path h="6557474" w="8068480">
                <a:moveTo>
                  <a:pt x="0" y="0"/>
                </a:moveTo>
                <a:lnTo>
                  <a:pt x="8068480" y="0"/>
                </a:lnTo>
                <a:lnTo>
                  <a:pt x="8068480" y="6557474"/>
                </a:lnTo>
                <a:lnTo>
                  <a:pt x="0" y="65574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839262" y="1527105"/>
            <a:ext cx="7091182" cy="7426325"/>
          </a:xfrm>
          <a:prstGeom prst="rect">
            <a:avLst/>
          </a:prstGeom>
        </p:spPr>
        <p:txBody>
          <a:bodyPr anchor="t" rtlCol="false" tIns="0" lIns="0" bIns="0" rIns="0">
            <a:spAutoFit/>
          </a:bodyPr>
          <a:lstStyle/>
          <a:p>
            <a:pPr algn="just">
              <a:lnSpc>
                <a:spcPts val="4224"/>
              </a:lnSpc>
            </a:pPr>
            <a:r>
              <a:rPr lang="en-US" sz="2499" spc="137">
                <a:solidFill>
                  <a:srgbClr val="2E2E2E"/>
                </a:solidFill>
                <a:latin typeface="Muli Bold Italics"/>
              </a:rPr>
              <a:t>Nghiên cứu này phát triển một công cụ dự đoán khả năng trả nợ của khách hàng ngân hàng. </a:t>
            </a:r>
          </a:p>
          <a:p>
            <a:pPr algn="just">
              <a:lnSpc>
                <a:spcPts val="4224"/>
              </a:lnSpc>
            </a:pPr>
            <a:r>
              <a:rPr lang="en-US" sz="2499" spc="137">
                <a:solidFill>
                  <a:srgbClr val="2E2E2E"/>
                </a:solidFill>
                <a:latin typeface="Muli Bold Italics"/>
              </a:rPr>
              <a:t>Sử dụng kết hợp của Random Forest, GBT, MLP và phương pháp Voting, mô hình GBT đạt kết quả cao nhất với Accuracy: 0.8136 và F1-score: 0.8069. Kết quả Voting có Precision cao nhất là 0.8087. </a:t>
            </a:r>
          </a:p>
          <a:p>
            <a:pPr algn="just">
              <a:lnSpc>
                <a:spcPts val="4224"/>
              </a:lnSpc>
            </a:pPr>
            <a:r>
              <a:rPr lang="en-US" sz="2499" spc="137">
                <a:solidFill>
                  <a:srgbClr val="2E2E2E"/>
                </a:solidFill>
                <a:latin typeface="Muli Bold Italics"/>
              </a:rPr>
              <a:t>Trong tương lai, chúng tôi sẽ cải thiện mô hình bằng cách thử nghiệm các phương pháp mới và cải thiện quá trình chuẩn bị dữ liệu.</a:t>
            </a:r>
          </a:p>
          <a:p>
            <a:pPr algn="just">
              <a:lnSpc>
                <a:spcPts val="4224"/>
              </a:lnSpc>
            </a:pPr>
          </a:p>
        </p:txBody>
      </p:sp>
      <p:sp>
        <p:nvSpPr>
          <p:cNvPr name="TextBox 11" id="11"/>
          <p:cNvSpPr txBox="true"/>
          <p:nvPr/>
        </p:nvSpPr>
        <p:spPr>
          <a:xfrm rot="0">
            <a:off x="1076333" y="784127"/>
            <a:ext cx="11609679" cy="553350"/>
          </a:xfrm>
          <a:prstGeom prst="rect">
            <a:avLst/>
          </a:prstGeom>
        </p:spPr>
        <p:txBody>
          <a:bodyPr anchor="t" rtlCol="false" tIns="0" lIns="0" bIns="0" rIns="0">
            <a:spAutoFit/>
          </a:bodyPr>
          <a:lstStyle/>
          <a:p>
            <a:pPr>
              <a:lnSpc>
                <a:spcPts val="4160"/>
              </a:lnSpc>
            </a:pPr>
            <a:r>
              <a:rPr lang="en-US" sz="4160">
                <a:solidFill>
                  <a:srgbClr val="2E2E2E"/>
                </a:solidFill>
                <a:latin typeface="Barlow SemiCondensed Bold"/>
              </a:rPr>
              <a:t>4.6 KẾT LUẬN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0" y="-2097298"/>
            <a:ext cx="18288000" cy="18288000"/>
          </a:xfrm>
          <a:custGeom>
            <a:avLst/>
            <a:gdLst/>
            <a:ahLst/>
            <a:cxnLst/>
            <a:rect r="r" b="b" t="t" l="l"/>
            <a:pathLst>
              <a:path h="18288000" w="18288000">
                <a:moveTo>
                  <a:pt x="18288000" y="18288000"/>
                </a:moveTo>
                <a:lnTo>
                  <a:pt x="0" y="18288000"/>
                </a:lnTo>
                <a:lnTo>
                  <a:pt x="0" y="0"/>
                </a:lnTo>
                <a:lnTo>
                  <a:pt x="18288000" y="0"/>
                </a:lnTo>
                <a:lnTo>
                  <a:pt x="18288000" y="18288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62819">
            <a:off x="-9085386" y="-7085613"/>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117693" y="1944687"/>
            <a:ext cx="12052613" cy="6978651"/>
          </a:xfrm>
          <a:prstGeom prst="rect">
            <a:avLst/>
          </a:prstGeom>
        </p:spPr>
        <p:txBody>
          <a:bodyPr anchor="t" rtlCol="false" tIns="0" lIns="0" bIns="0" rIns="0">
            <a:spAutoFit/>
          </a:bodyPr>
          <a:lstStyle/>
          <a:p>
            <a:pPr algn="ctr">
              <a:lnSpc>
                <a:spcPts val="17800"/>
              </a:lnSpc>
            </a:pPr>
            <a:r>
              <a:rPr lang="en-US" sz="20000">
                <a:solidFill>
                  <a:srgbClr val="231F20"/>
                </a:solidFill>
                <a:latin typeface="Londrina Solid Heavy"/>
              </a:rPr>
              <a:t>Thank You</a:t>
            </a:r>
          </a:p>
          <a:p>
            <a:pPr algn="ctr" marL="0" indent="0" lvl="0">
              <a:lnSpc>
                <a:spcPts val="17800"/>
              </a:lnSpc>
              <a:spcBef>
                <a:spcPct val="0"/>
              </a:spcBef>
            </a:pPr>
            <a:r>
              <a:rPr lang="en-US" sz="20000">
                <a:solidFill>
                  <a:srgbClr val="231F20"/>
                </a:solidFill>
                <a:latin typeface="Londrina Solid Heavy"/>
              </a:rPr>
              <a:t>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0">
            <a:off x="-22194" y="0"/>
            <a:ext cx="18310194" cy="10287000"/>
          </a:xfrm>
          <a:custGeom>
            <a:avLst/>
            <a:gdLst/>
            <a:ahLst/>
            <a:cxnLst/>
            <a:rect r="r" b="b" t="t" l="l"/>
            <a:pathLst>
              <a:path h="10287000" w="18310194">
                <a:moveTo>
                  <a:pt x="0" y="0"/>
                </a:moveTo>
                <a:lnTo>
                  <a:pt x="18310194" y="0"/>
                </a:lnTo>
                <a:lnTo>
                  <a:pt x="1831019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14253766" y="3787628"/>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16505850" y="2479900"/>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78320">
            <a:off x="16520265" y="5115113"/>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0517176" y="-783984"/>
            <a:ext cx="6742124" cy="5838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0"/>
              <a:stretch>
                <a:fillRect l="-9308" t="0" r="-9308" b="0"/>
              </a:stretch>
            </a:blipFill>
            <a:ln cap="sq">
              <a:noFill/>
              <a:prstDash val="solid"/>
              <a:miter/>
            </a:ln>
          </p:spPr>
        </p:sp>
      </p:grpSp>
      <p:sp>
        <p:nvSpPr>
          <p:cNvPr name="Freeform 8" id="8"/>
          <p:cNvSpPr/>
          <p:nvPr/>
        </p:nvSpPr>
        <p:spPr>
          <a:xfrm flipH="false" flipV="false" rot="-3578320">
            <a:off x="9510285" y="-101008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7221679">
            <a:off x="9509528" y="6255403"/>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517176" y="5232609"/>
            <a:ext cx="6742124" cy="5838376"/>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3"/>
              <a:stretch>
                <a:fillRect l="-15685" t="0" r="-15685" b="0"/>
              </a:stretch>
            </a:blipFill>
            <a:ln cap="sq">
              <a:noFill/>
              <a:prstDash val="solid"/>
              <a:miter/>
            </a:ln>
          </p:spPr>
        </p:sp>
      </p:grpSp>
      <p:sp>
        <p:nvSpPr>
          <p:cNvPr name="Freeform 12" id="12"/>
          <p:cNvSpPr/>
          <p:nvPr/>
        </p:nvSpPr>
        <p:spPr>
          <a:xfrm flipH="false" flipV="false" rot="-3578320">
            <a:off x="9510285" y="889192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13" id="13"/>
          <p:cNvGraphicFramePr>
            <a:graphicFrameLocks noGrp="true"/>
          </p:cNvGraphicFramePr>
          <p:nvPr/>
        </p:nvGraphicFramePr>
        <p:xfrm>
          <a:off x="1256694" y="3157414"/>
          <a:ext cx="7781353" cy="5464175"/>
        </p:xfrm>
        <a:graphic>
          <a:graphicData uri="http://schemas.openxmlformats.org/drawingml/2006/table">
            <a:tbl>
              <a:tblPr/>
              <a:tblGrid>
                <a:gridCol w="978245"/>
                <a:gridCol w="6803107"/>
              </a:tblGrid>
              <a:tr h="1366044">
                <a:tc>
                  <a:txBody>
                    <a:bodyPr anchor="t" rtlCol="false"/>
                    <a:lstStyle/>
                    <a:p>
                      <a:pPr algn="r">
                        <a:lnSpc>
                          <a:spcPts val="5389"/>
                        </a:lnSpc>
                        <a:defRPr/>
                      </a:pPr>
                      <a:r>
                        <a:rPr lang="en-US" sz="3849">
                          <a:solidFill>
                            <a:srgbClr val="133A69"/>
                          </a:solidFill>
                          <a:latin typeface="Barlow SemiCondensed Bold"/>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545454"/>
                      </a:solidFill>
                      <a:prstDash val="solid"/>
                      <a:round/>
                      <a:headEnd type="none" w="med" len="med"/>
                      <a:tailEnd type="none" w="med" len="med"/>
                    </a:lnB>
                  </a:tcPr>
                </a:tc>
                <a:tc>
                  <a:txBody>
                    <a:bodyPr anchor="t" rtlCol="false"/>
                    <a:lstStyle/>
                    <a:p>
                      <a:pPr algn="l">
                        <a:lnSpc>
                          <a:spcPts val="5389"/>
                        </a:lnSpc>
                        <a:defRPr/>
                      </a:pPr>
                      <a:r>
                        <a:rPr lang="en-US" sz="3849">
                          <a:solidFill>
                            <a:srgbClr val="133A69"/>
                          </a:solidFill>
                          <a:latin typeface="Barlow SemiCondensed Bold"/>
                        </a:rPr>
                        <a:t>Giới thiệu bài toán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366044">
                <a:tc>
                  <a:txBody>
                    <a:bodyPr anchor="t" rtlCol="false"/>
                    <a:lstStyle/>
                    <a:p>
                      <a:pPr algn="r">
                        <a:lnSpc>
                          <a:spcPts val="5389"/>
                        </a:lnSpc>
                        <a:defRPr/>
                      </a:pPr>
                      <a:r>
                        <a:rPr lang="en-US" sz="3849">
                          <a:solidFill>
                            <a:srgbClr val="133A69"/>
                          </a:solidFill>
                          <a:latin typeface="Barlow SemiCondensed Bold"/>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c>
                  <a:txBody>
                    <a:bodyPr anchor="t" rtlCol="false"/>
                    <a:lstStyle/>
                    <a:p>
                      <a:pPr algn="l">
                        <a:lnSpc>
                          <a:spcPts val="5389"/>
                        </a:lnSpc>
                        <a:defRPr/>
                      </a:pPr>
                      <a:r>
                        <a:rPr lang="en-US" sz="3849">
                          <a:solidFill>
                            <a:srgbClr val="133A69"/>
                          </a:solidFill>
                          <a:latin typeface="Barlow SemiCondensed Bold"/>
                        </a:rPr>
                        <a:t>Tổng quan nghiên cứu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366044">
                <a:tc>
                  <a:txBody>
                    <a:bodyPr anchor="t" rtlCol="false"/>
                    <a:lstStyle/>
                    <a:p>
                      <a:pPr algn="r">
                        <a:lnSpc>
                          <a:spcPts val="5389"/>
                        </a:lnSpc>
                        <a:defRPr/>
                      </a:pPr>
                      <a:r>
                        <a:rPr lang="en-US" sz="3849">
                          <a:solidFill>
                            <a:srgbClr val="133A69"/>
                          </a:solidFill>
                          <a:latin typeface="Barlow SemiCondensed Bold"/>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c>
                  <a:txBody>
                    <a:bodyPr anchor="t" rtlCol="false"/>
                    <a:lstStyle/>
                    <a:p>
                      <a:pPr algn="l">
                        <a:lnSpc>
                          <a:spcPts val="5389"/>
                        </a:lnSpc>
                        <a:defRPr/>
                      </a:pPr>
                      <a:r>
                        <a:rPr lang="en-US" sz="3849">
                          <a:solidFill>
                            <a:srgbClr val="133A69"/>
                          </a:solidFill>
                          <a:latin typeface="Barlow SemiCondensed Bold"/>
                        </a:rPr>
                        <a:t>Mô hình đề xuất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366044">
                <a:tc>
                  <a:txBody>
                    <a:bodyPr anchor="t" rtlCol="false"/>
                    <a:lstStyle/>
                    <a:p>
                      <a:pPr algn="r">
                        <a:lnSpc>
                          <a:spcPts val="5389"/>
                        </a:lnSpc>
                        <a:defRPr/>
                      </a:pPr>
                      <a:r>
                        <a:rPr lang="en-US" sz="3849">
                          <a:solidFill>
                            <a:srgbClr val="133A69"/>
                          </a:solidFill>
                          <a:latin typeface="Barlow SemiCondensed Bold"/>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494F56"/>
                      </a:solidFill>
                      <a:prstDash val="solid"/>
                      <a:round/>
                      <a:headEnd type="none" w="med" len="med"/>
                      <a:tailEnd type="none" w="med" len="med"/>
                    </a:lnB>
                  </a:tcPr>
                </a:tc>
                <a:tc>
                  <a:txBody>
                    <a:bodyPr anchor="t" rtlCol="false"/>
                    <a:lstStyle/>
                    <a:p>
                      <a:pPr algn="l">
                        <a:lnSpc>
                          <a:spcPts val="5389"/>
                        </a:lnSpc>
                        <a:defRPr/>
                      </a:pPr>
                      <a:r>
                        <a:rPr lang="en-US" sz="3849">
                          <a:solidFill>
                            <a:srgbClr val="133A69"/>
                          </a:solidFill>
                          <a:latin typeface="Barlow SemiCondensed Bold"/>
                        </a:rPr>
                        <a:t>Thực nghiệm và kết quả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494F56"/>
                      </a:solidFill>
                      <a:prstDash val="solid"/>
                      <a:round/>
                      <a:headEnd type="none" w="med" len="med"/>
                      <a:tailEnd type="none" w="med" len="med"/>
                    </a:lnB>
                  </a:tcPr>
                </a:tc>
              </a:tr>
            </a:tbl>
          </a:graphicData>
        </a:graphic>
      </p:graphicFrame>
      <p:sp>
        <p:nvSpPr>
          <p:cNvPr name="TextBox 14" id="14"/>
          <p:cNvSpPr txBox="true"/>
          <p:nvPr/>
        </p:nvSpPr>
        <p:spPr>
          <a:xfrm rot="0">
            <a:off x="3892774" y="1290443"/>
            <a:ext cx="4881815" cy="1266825"/>
          </a:xfrm>
          <a:prstGeom prst="rect">
            <a:avLst/>
          </a:prstGeom>
        </p:spPr>
        <p:txBody>
          <a:bodyPr anchor="t" rtlCol="false" tIns="0" lIns="0" bIns="0" rIns="0">
            <a:spAutoFit/>
          </a:bodyPr>
          <a:lstStyle/>
          <a:p>
            <a:pPr algn="ctr">
              <a:lnSpc>
                <a:spcPts val="9900"/>
              </a:lnSpc>
            </a:pPr>
            <a:r>
              <a:rPr lang="en-US" sz="8250">
                <a:solidFill>
                  <a:srgbClr val="133A69"/>
                </a:solidFill>
                <a:latin typeface="Barlow SemiCondensed Bold"/>
              </a:rPr>
              <a:t>TỔNG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497956" y="-761551"/>
            <a:ext cx="6742124" cy="5838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87" t="0" r="-14987" b="0"/>
              </a:stretch>
            </a:blipFill>
            <a:ln cap="sq">
              <a:noFill/>
              <a:prstDash val="solid"/>
              <a:miter/>
            </a:ln>
          </p:spPr>
        </p:sp>
      </p:grpSp>
      <p:grpSp>
        <p:nvGrpSpPr>
          <p:cNvPr name="Group 6" id="6"/>
          <p:cNvGrpSpPr/>
          <p:nvPr/>
        </p:nvGrpSpPr>
        <p:grpSpPr>
          <a:xfrm rot="0">
            <a:off x="2497956" y="5389840"/>
            <a:ext cx="6742124" cy="5838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2162" t="0" r="-22162" b="0"/>
              </a:stretch>
            </a:blipFill>
            <a:ln cap="sq">
              <a:noFill/>
              <a:prstDash val="solid"/>
              <a:miter/>
            </a:ln>
          </p:spPr>
        </p:sp>
      </p:grpSp>
      <p:grpSp>
        <p:nvGrpSpPr>
          <p:cNvPr name="Group 8" id="8"/>
          <p:cNvGrpSpPr/>
          <p:nvPr/>
        </p:nvGrpSpPr>
        <p:grpSpPr>
          <a:xfrm rot="0">
            <a:off x="-2715706" y="2327777"/>
            <a:ext cx="6742124" cy="583837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19554" t="0" r="-19554" b="0"/>
              </a:stretch>
            </a:blipFill>
            <a:ln cap="sq">
              <a:noFill/>
              <a:prstDash val="solid"/>
              <a:miter/>
            </a:ln>
          </p:spPr>
        </p:sp>
      </p:grpSp>
      <p:sp>
        <p:nvSpPr>
          <p:cNvPr name="Freeform 10" id="10"/>
          <p:cNvSpPr/>
          <p:nvPr/>
        </p:nvSpPr>
        <p:spPr>
          <a:xfrm flipH="false" flipV="false" rot="7221679">
            <a:off x="-242648" y="-42070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9144000" y="1550203"/>
            <a:ext cx="9144000" cy="2602231"/>
          </a:xfrm>
          <a:prstGeom prst="rect">
            <a:avLst/>
          </a:prstGeom>
        </p:spPr>
        <p:txBody>
          <a:bodyPr anchor="t" rtlCol="false" tIns="0" lIns="0" bIns="0" rIns="0">
            <a:spAutoFit/>
          </a:bodyPr>
          <a:lstStyle/>
          <a:p>
            <a:pPr algn="ctr" marL="0" indent="0" lvl="1">
              <a:lnSpc>
                <a:spcPts val="10080"/>
              </a:lnSpc>
            </a:pPr>
            <a:r>
              <a:rPr lang="en-US" sz="9600" spc="268">
                <a:solidFill>
                  <a:srgbClr val="133A69"/>
                </a:solidFill>
                <a:latin typeface="Barlow SemiCondensed Bold"/>
              </a:rPr>
              <a:t>I. GIỚI THIỆU BÀI TOÁN</a:t>
            </a:r>
            <a:r>
              <a:rPr lang="en-US" sz="9600" spc="268">
                <a:solidFill>
                  <a:srgbClr val="133A69"/>
                </a:solidFill>
                <a:latin typeface="Barlow SemiCondensed Bold"/>
              </a:rPr>
              <a:t> </a:t>
            </a:r>
          </a:p>
        </p:txBody>
      </p:sp>
      <p:sp>
        <p:nvSpPr>
          <p:cNvPr name="TextBox 12" id="12"/>
          <p:cNvSpPr txBox="true"/>
          <p:nvPr/>
        </p:nvSpPr>
        <p:spPr>
          <a:xfrm rot="0">
            <a:off x="9240080" y="4806485"/>
            <a:ext cx="8442235" cy="7275930"/>
          </a:xfrm>
          <a:prstGeom prst="rect">
            <a:avLst/>
          </a:prstGeom>
        </p:spPr>
        <p:txBody>
          <a:bodyPr anchor="t" rtlCol="false" tIns="0" lIns="0" bIns="0" rIns="0">
            <a:spAutoFit/>
          </a:bodyPr>
          <a:lstStyle/>
          <a:p>
            <a:pPr marL="775934" indent="-387967" lvl="1">
              <a:lnSpc>
                <a:spcPts val="4815"/>
              </a:lnSpc>
              <a:buFont typeface="Arial"/>
              <a:buChar char="•"/>
            </a:pPr>
            <a:r>
              <a:rPr lang="en-US" sz="3593" spc="143">
                <a:solidFill>
                  <a:srgbClr val="133A69"/>
                </a:solidFill>
                <a:latin typeface="Barlow Condensed"/>
              </a:rPr>
              <a:t>Trong bối cảnh nền kinh tế đang phát triển</a:t>
            </a:r>
          </a:p>
          <a:p>
            <a:pPr marL="775934" indent="-387967" lvl="1">
              <a:lnSpc>
                <a:spcPts val="4815"/>
              </a:lnSpc>
              <a:buFont typeface="Arial"/>
              <a:buChar char="•"/>
            </a:pPr>
            <a:r>
              <a:rPr lang="en-US" sz="3593" spc="143">
                <a:solidFill>
                  <a:srgbClr val="133A69"/>
                </a:solidFill>
                <a:latin typeface="Barlow Condensed"/>
              </a:rPr>
              <a:t>Hoạt động cho vay tín dụng tại các ngân hàng mở rộng hơn tới mọi khách hàng cá nhân và tổ chức</a:t>
            </a:r>
          </a:p>
          <a:p>
            <a:pPr marL="775934" indent="-387967" lvl="1">
              <a:lnSpc>
                <a:spcPts val="4815"/>
              </a:lnSpc>
              <a:buFont typeface="Arial"/>
              <a:buChar char="•"/>
            </a:pPr>
            <a:r>
              <a:rPr lang="en-US" sz="3593" spc="143">
                <a:solidFill>
                  <a:srgbClr val="133A69"/>
                </a:solidFill>
                <a:latin typeface="Barlow Condensed"/>
              </a:rPr>
              <a:t>Sau đại dịch Covid19 nhu cầu về nguồn vốn nhằm phục hồi lại kinh tế tăng cao </a:t>
            </a:r>
          </a:p>
          <a:p>
            <a:pPr>
              <a:lnSpc>
                <a:spcPts val="4815"/>
              </a:lnSpc>
            </a:pPr>
          </a:p>
          <a:p>
            <a:pPr>
              <a:lnSpc>
                <a:spcPts val="4815"/>
              </a:lnSpc>
            </a:pPr>
          </a:p>
          <a:p>
            <a:pPr>
              <a:lnSpc>
                <a:spcPts val="4815"/>
              </a:lnSpc>
            </a:pPr>
          </a:p>
          <a:p>
            <a:pPr>
              <a:lnSpc>
                <a:spcPts val="4815"/>
              </a:lnSpc>
            </a:pPr>
          </a:p>
          <a:p>
            <a:pPr>
              <a:lnSpc>
                <a:spcPts val="4815"/>
              </a:lnSpc>
            </a:pPr>
          </a:p>
          <a:p>
            <a:pPr>
              <a:lnSpc>
                <a:spcPts val="4815"/>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98499" y="3229827"/>
            <a:ext cx="10889501" cy="7057173"/>
          </a:xfrm>
          <a:custGeom>
            <a:avLst/>
            <a:gdLst/>
            <a:ahLst/>
            <a:cxnLst/>
            <a:rect r="r" b="b" t="t" l="l"/>
            <a:pathLst>
              <a:path h="7057173" w="10889501">
                <a:moveTo>
                  <a:pt x="0" y="0"/>
                </a:moveTo>
                <a:lnTo>
                  <a:pt x="10889501" y="0"/>
                </a:lnTo>
                <a:lnTo>
                  <a:pt x="10889501" y="7057173"/>
                </a:lnTo>
                <a:lnTo>
                  <a:pt x="0" y="7057173"/>
                </a:lnTo>
                <a:lnTo>
                  <a:pt x="0" y="0"/>
                </a:lnTo>
                <a:close/>
              </a:path>
            </a:pathLst>
          </a:custGeom>
          <a:blipFill>
            <a:blip r:embed="rId6"/>
            <a:stretch>
              <a:fillRect l="0" t="-115" r="0" b="-115"/>
            </a:stretch>
          </a:blipFill>
        </p:spPr>
      </p:sp>
      <p:sp>
        <p:nvSpPr>
          <p:cNvPr name="TextBox 5" id="5"/>
          <p:cNvSpPr txBox="true"/>
          <p:nvPr/>
        </p:nvSpPr>
        <p:spPr>
          <a:xfrm rot="0">
            <a:off x="465311" y="756022"/>
            <a:ext cx="12161232" cy="2125600"/>
          </a:xfrm>
          <a:prstGeom prst="rect">
            <a:avLst/>
          </a:prstGeom>
        </p:spPr>
        <p:txBody>
          <a:bodyPr anchor="t" rtlCol="false" tIns="0" lIns="0" bIns="0" rIns="0">
            <a:spAutoFit/>
          </a:bodyPr>
          <a:lstStyle/>
          <a:p>
            <a:pPr marL="885184" indent="-442592" lvl="1">
              <a:lnSpc>
                <a:spcPts val="5657"/>
              </a:lnSpc>
              <a:spcBef>
                <a:spcPct val="0"/>
              </a:spcBef>
              <a:buFont typeface="Arial"/>
              <a:buChar char="•"/>
            </a:pPr>
            <a:r>
              <a:rPr lang="en-US" sz="4099">
                <a:solidFill>
                  <a:srgbClr val="2E2E2E"/>
                </a:solidFill>
                <a:latin typeface="Barlow Condensed"/>
              </a:rPr>
              <a:t>Số liệu thống kê từ Ngân hàng Nhà Nước Việt Nam (10/03/2022) cho thấy từ giai đoạn bùng phát dịch bệnh thì tỷ lệ nợ xấu tại các ngân hàng đã có xu hướng tăng trở lại</a:t>
            </a:r>
          </a:p>
        </p:txBody>
      </p:sp>
      <p:sp>
        <p:nvSpPr>
          <p:cNvPr name="TextBox 6" id="6"/>
          <p:cNvSpPr txBox="true"/>
          <p:nvPr/>
        </p:nvSpPr>
        <p:spPr>
          <a:xfrm rot="0">
            <a:off x="607652" y="4705848"/>
            <a:ext cx="6062419" cy="3554350"/>
          </a:xfrm>
          <a:prstGeom prst="rect">
            <a:avLst/>
          </a:prstGeom>
        </p:spPr>
        <p:txBody>
          <a:bodyPr anchor="t" rtlCol="false" tIns="0" lIns="0" bIns="0" rIns="0">
            <a:spAutoFit/>
          </a:bodyPr>
          <a:lstStyle/>
          <a:p>
            <a:pPr marL="885184" indent="-442592" lvl="1">
              <a:lnSpc>
                <a:spcPts val="5657"/>
              </a:lnSpc>
              <a:spcBef>
                <a:spcPct val="0"/>
              </a:spcBef>
              <a:buFont typeface="Arial"/>
              <a:buChar char="•"/>
            </a:pPr>
            <a:r>
              <a:rPr lang="en-US" sz="4099">
                <a:solidFill>
                  <a:srgbClr val="2E2E2E"/>
                </a:solidFill>
                <a:latin typeface="Barlow SemiCondensed"/>
              </a:rPr>
              <a:t>M</a:t>
            </a:r>
            <a:r>
              <a:rPr lang="en-US" sz="4099">
                <a:solidFill>
                  <a:srgbClr val="2E2E2E"/>
                </a:solidFill>
                <a:latin typeface="Barlow SemiCondensed"/>
              </a:rPr>
              <a:t>ức tăng tỷ lệ nợ xấu nội bảng và nợ xấu gộp lần lượt 1,6% và 4,4% năm 2019 lên mức 1,9% và 7,3% năm 2021</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884320" y="-8161793"/>
            <a:ext cx="6519360" cy="18288000"/>
          </a:xfrm>
          <a:custGeom>
            <a:avLst/>
            <a:gdLst/>
            <a:ahLst/>
            <a:cxnLst/>
            <a:rect r="r" b="b" t="t" l="l"/>
            <a:pathLst>
              <a:path h="18288000" w="6519360">
                <a:moveTo>
                  <a:pt x="0" y="0"/>
                </a:moveTo>
                <a:lnTo>
                  <a:pt x="6519360" y="0"/>
                </a:lnTo>
                <a:lnTo>
                  <a:pt x="651936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180518" t="0" r="0" b="0"/>
            </a:stretch>
          </a:blipFill>
        </p:spPr>
      </p:sp>
      <p:sp>
        <p:nvSpPr>
          <p:cNvPr name="Freeform 3" id="3"/>
          <p:cNvSpPr/>
          <p:nvPr/>
        </p:nvSpPr>
        <p:spPr>
          <a:xfrm flipH="false" flipV="false" rot="0">
            <a:off x="11795599" y="7498442"/>
            <a:ext cx="8068480" cy="6557474"/>
          </a:xfrm>
          <a:custGeom>
            <a:avLst/>
            <a:gdLst/>
            <a:ahLst/>
            <a:cxnLst/>
            <a:rect r="r" b="b" t="t" l="l"/>
            <a:pathLst>
              <a:path h="6557474" w="8068480">
                <a:moveTo>
                  <a:pt x="0" y="0"/>
                </a:moveTo>
                <a:lnTo>
                  <a:pt x="8068480" y="0"/>
                </a:lnTo>
                <a:lnTo>
                  <a:pt x="8068480" y="6557474"/>
                </a:lnTo>
                <a:lnTo>
                  <a:pt x="0" y="6557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028700" y="9086850"/>
            <a:ext cx="16230600" cy="0"/>
          </a:xfrm>
          <a:prstGeom prst="line">
            <a:avLst/>
          </a:prstGeom>
          <a:ln cap="rnd" w="19050">
            <a:solidFill>
              <a:srgbClr val="000000"/>
            </a:solidFill>
            <a:prstDash val="solid"/>
            <a:headEnd type="none" len="sm" w="sm"/>
            <a:tailEnd type="none" len="sm" w="sm"/>
          </a:ln>
        </p:spPr>
      </p:sp>
      <p:grpSp>
        <p:nvGrpSpPr>
          <p:cNvPr name="Group 5" id="5"/>
          <p:cNvGrpSpPr/>
          <p:nvPr/>
        </p:nvGrpSpPr>
        <p:grpSpPr>
          <a:xfrm rot="0">
            <a:off x="1028700" y="8934450"/>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7" id="7"/>
          <p:cNvGrpSpPr/>
          <p:nvPr/>
        </p:nvGrpSpPr>
        <p:grpSpPr>
          <a:xfrm rot="0">
            <a:off x="5317258" y="8924925"/>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9605817" y="8924925"/>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1" id="11"/>
          <p:cNvGrpSpPr/>
          <p:nvPr/>
        </p:nvGrpSpPr>
        <p:grpSpPr>
          <a:xfrm rot="0">
            <a:off x="13894375" y="8924925"/>
            <a:ext cx="323850" cy="32385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3" id="13"/>
          <p:cNvSpPr/>
          <p:nvPr/>
        </p:nvSpPr>
        <p:spPr>
          <a:xfrm flipH="false" flipV="false" rot="0">
            <a:off x="10625375" y="0"/>
            <a:ext cx="7662625" cy="4241888"/>
          </a:xfrm>
          <a:custGeom>
            <a:avLst/>
            <a:gdLst/>
            <a:ahLst/>
            <a:cxnLst/>
            <a:rect r="r" b="b" t="t" l="l"/>
            <a:pathLst>
              <a:path h="4241888" w="7662625">
                <a:moveTo>
                  <a:pt x="0" y="0"/>
                </a:moveTo>
                <a:lnTo>
                  <a:pt x="7662625" y="0"/>
                </a:lnTo>
                <a:lnTo>
                  <a:pt x="7662625" y="4241888"/>
                </a:lnTo>
                <a:lnTo>
                  <a:pt x="0" y="4241888"/>
                </a:lnTo>
                <a:lnTo>
                  <a:pt x="0" y="0"/>
                </a:lnTo>
                <a:close/>
              </a:path>
            </a:pathLst>
          </a:custGeom>
          <a:blipFill>
            <a:blip r:embed="rId6"/>
            <a:stretch>
              <a:fillRect l="0" t="-805" r="0" b="-805"/>
            </a:stretch>
          </a:blipFill>
          <a:ln cap="rnd">
            <a:noFill/>
            <a:prstDash val="dash"/>
            <a:round/>
          </a:ln>
        </p:spPr>
      </p:sp>
      <p:sp>
        <p:nvSpPr>
          <p:cNvPr name="TextBox 14" id="14"/>
          <p:cNvSpPr txBox="true"/>
          <p:nvPr/>
        </p:nvSpPr>
        <p:spPr>
          <a:xfrm rot="0">
            <a:off x="453871" y="915532"/>
            <a:ext cx="7179932" cy="1924560"/>
          </a:xfrm>
          <a:prstGeom prst="rect">
            <a:avLst/>
          </a:prstGeom>
        </p:spPr>
        <p:txBody>
          <a:bodyPr anchor="t" rtlCol="false" tIns="0" lIns="0" bIns="0" rIns="0">
            <a:spAutoFit/>
          </a:bodyPr>
          <a:lstStyle/>
          <a:p>
            <a:pPr marL="804811" indent="-402405" lvl="1">
              <a:lnSpc>
                <a:spcPts val="5144"/>
              </a:lnSpc>
              <a:spcBef>
                <a:spcPct val="0"/>
              </a:spcBef>
              <a:buFont typeface="Arial"/>
              <a:buChar char="•"/>
            </a:pPr>
            <a:r>
              <a:rPr lang="en-US" sz="3727">
                <a:solidFill>
                  <a:srgbClr val="133A69"/>
                </a:solidFill>
                <a:latin typeface="Barlow SemiCondensed Bold"/>
              </a:rPr>
              <a:t>VIệt Nam</a:t>
            </a:r>
            <a:r>
              <a:rPr lang="en-US" sz="3727">
                <a:solidFill>
                  <a:srgbClr val="133A69"/>
                </a:solidFill>
                <a:latin typeface="Barlow SemiCondensed"/>
              </a:rPr>
              <a:t> với tín dụng chiếm tỷ trọng cao nhất trong tổng tài sản và đem lại nguồn thu nhập lớn nhất</a:t>
            </a:r>
          </a:p>
        </p:txBody>
      </p:sp>
      <p:sp>
        <p:nvSpPr>
          <p:cNvPr name="TextBox 15" id="15"/>
          <p:cNvSpPr txBox="true"/>
          <p:nvPr/>
        </p:nvSpPr>
        <p:spPr>
          <a:xfrm rot="0">
            <a:off x="712763" y="3202658"/>
            <a:ext cx="9216904" cy="571045"/>
          </a:xfrm>
          <a:prstGeom prst="rect">
            <a:avLst/>
          </a:prstGeom>
        </p:spPr>
        <p:txBody>
          <a:bodyPr anchor="t" rtlCol="false" tIns="0" lIns="0" bIns="0" rIns="0">
            <a:spAutoFit/>
          </a:bodyPr>
          <a:lstStyle/>
          <a:p>
            <a:pPr>
              <a:lnSpc>
                <a:spcPts val="4627"/>
              </a:lnSpc>
              <a:spcBef>
                <a:spcPct val="0"/>
              </a:spcBef>
            </a:pPr>
            <a:r>
              <a:rPr lang="en-US" sz="3353">
                <a:solidFill>
                  <a:srgbClr val="133A69"/>
                </a:solidFill>
                <a:latin typeface="Barlow SemiCondensed Bold Italics"/>
              </a:rPr>
              <a:t>=&gt; V</a:t>
            </a:r>
            <a:r>
              <a:rPr lang="en-US" sz="3353">
                <a:solidFill>
                  <a:srgbClr val="133A69"/>
                </a:solidFill>
                <a:latin typeface="Barlow SemiCondensed Bold Italics"/>
              </a:rPr>
              <a:t>iệc hạn chế rủi ro tín dụng là điều cực kỳ quan trọng</a:t>
            </a:r>
          </a:p>
        </p:txBody>
      </p:sp>
      <p:pic>
        <p:nvPicPr>
          <p:cNvPr name="Picture 16" id="16"/>
          <p:cNvPicPr>
            <a:picLocks noChangeAspect="true"/>
          </p:cNvPicPr>
          <p:nvPr/>
        </p:nvPicPr>
        <p:blipFill>
          <a:blip r:embed="rId7"/>
          <a:stretch>
            <a:fillRect/>
          </a:stretch>
        </p:blipFill>
        <p:spPr>
          <a:xfrm rot="0">
            <a:off x="-661217" y="4590889"/>
            <a:ext cx="6631333" cy="4694171"/>
          </a:xfrm>
          <a:prstGeom prst="rect">
            <a:avLst/>
          </a:prstGeom>
        </p:spPr>
      </p:pic>
      <p:pic>
        <p:nvPicPr>
          <p:cNvPr name="Picture 17" id="17"/>
          <p:cNvPicPr>
            <a:picLocks noChangeAspect="true"/>
          </p:cNvPicPr>
          <p:nvPr/>
        </p:nvPicPr>
        <p:blipFill>
          <a:blip r:embed="rId8"/>
          <a:stretch>
            <a:fillRect/>
          </a:stretch>
        </p:blipFill>
        <p:spPr>
          <a:xfrm rot="0">
            <a:off x="5314074" y="4799232"/>
            <a:ext cx="6455430" cy="4663646"/>
          </a:xfrm>
          <a:prstGeom prst="rect">
            <a:avLst/>
          </a:prstGeom>
        </p:spPr>
      </p:pic>
      <p:pic>
        <p:nvPicPr>
          <p:cNvPr name="Picture 18" id="18"/>
          <p:cNvPicPr>
            <a:picLocks noChangeAspect="true"/>
          </p:cNvPicPr>
          <p:nvPr/>
        </p:nvPicPr>
        <p:blipFill>
          <a:blip r:embed="rId9"/>
          <a:stretch>
            <a:fillRect/>
          </a:stretch>
        </p:blipFill>
        <p:spPr>
          <a:xfrm rot="0">
            <a:off x="11158292" y="4835893"/>
            <a:ext cx="6115301" cy="4608166"/>
          </a:xfrm>
          <a:prstGeom prst="rect">
            <a:avLst/>
          </a:prstGeom>
        </p:spPr>
      </p:pic>
      <p:sp>
        <p:nvSpPr>
          <p:cNvPr name="TextBox 19" id="19"/>
          <p:cNvSpPr txBox="true"/>
          <p:nvPr/>
        </p:nvSpPr>
        <p:spPr>
          <a:xfrm rot="0">
            <a:off x="2451861" y="9382125"/>
            <a:ext cx="12184484" cy="529209"/>
          </a:xfrm>
          <a:prstGeom prst="rect">
            <a:avLst/>
          </a:prstGeom>
        </p:spPr>
        <p:txBody>
          <a:bodyPr anchor="t" rtlCol="false" tIns="0" lIns="0" bIns="0" rIns="0">
            <a:spAutoFit/>
          </a:bodyPr>
          <a:lstStyle/>
          <a:p>
            <a:pPr algn="ctr">
              <a:lnSpc>
                <a:spcPts val="4277"/>
              </a:lnSpc>
              <a:spcBef>
                <a:spcPct val="0"/>
              </a:spcBef>
            </a:pPr>
            <a:r>
              <a:rPr lang="en-US" sz="3099">
                <a:solidFill>
                  <a:srgbClr val="2E2E2E"/>
                </a:solidFill>
                <a:latin typeface="Barlow Condensed Italics"/>
              </a:rPr>
              <a:t>B</a:t>
            </a:r>
            <a:r>
              <a:rPr lang="en-US" sz="3099">
                <a:solidFill>
                  <a:srgbClr val="2E2E2E"/>
                </a:solidFill>
                <a:latin typeface="Barlow Condensed Italics"/>
              </a:rPr>
              <a:t>iểu đồ minh hoạ tỷ trọng tín dụng chiếm lớn nhất trong tổng tài sản tại Việt Nam từ 2019-2021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475210" y="524409"/>
            <a:ext cx="10387396" cy="9238183"/>
          </a:xfrm>
          <a:custGeom>
            <a:avLst/>
            <a:gdLst/>
            <a:ahLst/>
            <a:cxnLst/>
            <a:rect r="r" b="b" t="t" l="l"/>
            <a:pathLst>
              <a:path h="9238183" w="10387396">
                <a:moveTo>
                  <a:pt x="0" y="0"/>
                </a:moveTo>
                <a:lnTo>
                  <a:pt x="10387397" y="0"/>
                </a:lnTo>
                <a:lnTo>
                  <a:pt x="10387397" y="9238182"/>
                </a:lnTo>
                <a:lnTo>
                  <a:pt x="0" y="9238182"/>
                </a:lnTo>
                <a:lnTo>
                  <a:pt x="0" y="0"/>
                </a:lnTo>
                <a:close/>
              </a:path>
            </a:pathLst>
          </a:custGeom>
          <a:blipFill>
            <a:blip r:embed="rId2">
              <a:extLst>
                <a:ext uri="{96DAC541-7B7A-43D3-8B79-37D633B846F1}">
                  <asvg:svgBlip xmlns:asvg="http://schemas.microsoft.com/office/drawing/2016/SVG/main" r:embed="rId3"/>
                </a:ext>
              </a:extLst>
            </a:blip>
            <a:stretch>
              <a:fillRect l="0" t="0" r="0" b="-12439"/>
            </a:stretch>
          </a:blipFill>
        </p:spPr>
      </p:sp>
      <p:sp>
        <p:nvSpPr>
          <p:cNvPr name="Freeform 3" id="3"/>
          <p:cNvSpPr/>
          <p:nvPr/>
        </p:nvSpPr>
        <p:spPr>
          <a:xfrm flipH="false" flipV="false" rot="7221679">
            <a:off x="9509528" y="6255403"/>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4253766" y="3787628"/>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616475" y="0"/>
            <a:ext cx="6104867" cy="5246370"/>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4474" t="0" r="-31775" b="0"/>
              </a:stretch>
            </a:blipFill>
          </p:spPr>
        </p:sp>
      </p:grpSp>
      <p:sp>
        <p:nvSpPr>
          <p:cNvPr name="Freeform 7" id="7"/>
          <p:cNvSpPr/>
          <p:nvPr/>
        </p:nvSpPr>
        <p:spPr>
          <a:xfrm flipH="false" flipV="false" rot="0">
            <a:off x="8374223" y="2579521"/>
            <a:ext cx="3411543" cy="4114800"/>
          </a:xfrm>
          <a:custGeom>
            <a:avLst/>
            <a:gdLst/>
            <a:ahLst/>
            <a:cxnLst/>
            <a:rect r="r" b="b" t="t" l="l"/>
            <a:pathLst>
              <a:path h="4114800" w="3411543">
                <a:moveTo>
                  <a:pt x="0" y="0"/>
                </a:moveTo>
                <a:lnTo>
                  <a:pt x="3411544" y="0"/>
                </a:lnTo>
                <a:lnTo>
                  <a:pt x="341154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0616475" y="5419011"/>
            <a:ext cx="6104867" cy="5246370"/>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9"/>
              <a:stretch>
                <a:fillRect l="-15318" t="0" r="-15318" b="0"/>
              </a:stretch>
            </a:blipFill>
          </p:spPr>
        </p:sp>
      </p:grpSp>
      <p:sp>
        <p:nvSpPr>
          <p:cNvPr name="Freeform 10" id="10"/>
          <p:cNvSpPr/>
          <p:nvPr/>
        </p:nvSpPr>
        <p:spPr>
          <a:xfrm flipH="false" flipV="false" rot="-3578320">
            <a:off x="16520265" y="5115113"/>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3578320">
            <a:off x="16505850" y="2479900"/>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3578320">
            <a:off x="9510285" y="889192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3578320">
            <a:off x="9510285" y="-101008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550781" y="4840774"/>
            <a:ext cx="477919" cy="440880"/>
          </a:xfrm>
          <a:custGeom>
            <a:avLst/>
            <a:gdLst/>
            <a:ahLst/>
            <a:cxnLst/>
            <a:rect r="r" b="b" t="t" l="l"/>
            <a:pathLst>
              <a:path h="440880" w="477919">
                <a:moveTo>
                  <a:pt x="0" y="0"/>
                </a:moveTo>
                <a:lnTo>
                  <a:pt x="477919" y="0"/>
                </a:lnTo>
                <a:lnTo>
                  <a:pt x="477919" y="440880"/>
                </a:lnTo>
                <a:lnTo>
                  <a:pt x="0" y="4408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21224" y="5041915"/>
            <a:ext cx="8068480" cy="6557474"/>
          </a:xfrm>
          <a:custGeom>
            <a:avLst/>
            <a:gdLst/>
            <a:ahLst/>
            <a:cxnLst/>
            <a:rect r="r" b="b" t="t" l="l"/>
            <a:pathLst>
              <a:path h="6557474" w="8068480">
                <a:moveTo>
                  <a:pt x="0" y="0"/>
                </a:moveTo>
                <a:lnTo>
                  <a:pt x="8068480" y="0"/>
                </a:lnTo>
                <a:lnTo>
                  <a:pt x="8068480" y="6557474"/>
                </a:lnTo>
                <a:lnTo>
                  <a:pt x="0" y="65574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903456" y="1417471"/>
            <a:ext cx="7341670" cy="2314575"/>
          </a:xfrm>
          <a:prstGeom prst="rect">
            <a:avLst/>
          </a:prstGeom>
        </p:spPr>
        <p:txBody>
          <a:bodyPr anchor="t" rtlCol="false" tIns="0" lIns="0" bIns="0" rIns="0">
            <a:spAutoFit/>
          </a:bodyPr>
          <a:lstStyle/>
          <a:p>
            <a:pPr>
              <a:lnSpc>
                <a:spcPts val="9107"/>
              </a:lnSpc>
            </a:pPr>
            <a:r>
              <a:rPr lang="en-US" sz="7589">
                <a:solidFill>
                  <a:srgbClr val="2E2E2E"/>
                </a:solidFill>
                <a:latin typeface="Muli Bold"/>
              </a:rPr>
              <a:t>II. TỔNG QUAN NGHIÊN CỨU</a:t>
            </a:r>
            <a:r>
              <a:rPr lang="en-US" sz="7589">
                <a:solidFill>
                  <a:srgbClr val="2E2E2E"/>
                </a:solidFill>
                <a:latin typeface="Muli Bold"/>
              </a:rPr>
              <a:t> </a:t>
            </a:r>
          </a:p>
        </p:txBody>
      </p:sp>
      <p:sp>
        <p:nvSpPr>
          <p:cNvPr name="TextBox 17" id="17"/>
          <p:cNvSpPr txBox="true"/>
          <p:nvPr/>
        </p:nvSpPr>
        <p:spPr>
          <a:xfrm rot="0">
            <a:off x="903456" y="4726474"/>
            <a:ext cx="7091182" cy="4225925"/>
          </a:xfrm>
          <a:prstGeom prst="rect">
            <a:avLst/>
          </a:prstGeom>
        </p:spPr>
        <p:txBody>
          <a:bodyPr anchor="t" rtlCol="false" tIns="0" lIns="0" bIns="0" rIns="0">
            <a:spAutoFit/>
          </a:bodyPr>
          <a:lstStyle/>
          <a:p>
            <a:pPr algn="just" marL="539749" indent="-269875" lvl="1">
              <a:lnSpc>
                <a:spcPts val="4224"/>
              </a:lnSpc>
              <a:buFont typeface="Arial"/>
              <a:buChar char="•"/>
            </a:pPr>
            <a:r>
              <a:rPr lang="en-US" sz="2499" spc="137">
                <a:solidFill>
                  <a:srgbClr val="2E2E2E"/>
                </a:solidFill>
                <a:latin typeface="Muli Bold Italics"/>
              </a:rPr>
              <a:t>Trong quá khứ đã có nhiều bài nghiên cứu đưa ra các đề xuất phương pháp, mô hình nhằm giải quyết bài toán cho rủi ro khi cho vay tín dụng. </a:t>
            </a:r>
          </a:p>
          <a:p>
            <a:pPr algn="just">
              <a:lnSpc>
                <a:spcPts val="4224"/>
              </a:lnSpc>
            </a:pPr>
          </a:p>
          <a:p>
            <a:pPr algn="just" marL="539749" indent="-269875" lvl="1">
              <a:lnSpc>
                <a:spcPts val="4224"/>
              </a:lnSpc>
              <a:buFont typeface="Arial"/>
              <a:buChar char="•"/>
            </a:pPr>
            <a:r>
              <a:rPr lang="en-US" sz="2499" spc="137">
                <a:solidFill>
                  <a:srgbClr val="2E2E2E"/>
                </a:solidFill>
                <a:latin typeface="Muli Bold Italics"/>
              </a:rPr>
              <a:t>Sau đây là một số kết quả nghiên cứu từ các bài nghiên cứu trong quá khứ</a:t>
            </a:r>
          </a:p>
          <a:p>
            <a:pPr algn="just">
              <a:lnSpc>
                <a:spcPts val="422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09827" y="1403363"/>
            <a:ext cx="13740785" cy="1056640"/>
          </a:xfrm>
          <a:prstGeom prst="rect">
            <a:avLst/>
          </a:prstGeom>
        </p:spPr>
        <p:txBody>
          <a:bodyPr anchor="t" rtlCol="false" tIns="0" lIns="0" bIns="0" rIns="0">
            <a:spAutoFit/>
          </a:bodyPr>
          <a:lstStyle/>
          <a:p>
            <a:pPr>
              <a:lnSpc>
                <a:spcPts val="4099"/>
              </a:lnSpc>
            </a:pPr>
            <a:r>
              <a:rPr lang="en-US" sz="4099">
                <a:solidFill>
                  <a:srgbClr val="2E2E2E"/>
                </a:solidFill>
                <a:latin typeface="Barlow Condensed Bold"/>
              </a:rPr>
              <a:t>NGHIÊN CỨU "PHÂN TÍCH RỦI RO TÍN DỤNG BẰNG CÁCH SỬ DỤNG CÔNG CỤ PHÂN LOẠI HỌC MÁY" </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62341" y="4184000"/>
            <a:ext cx="9238679" cy="2981989"/>
          </a:xfrm>
          <a:custGeom>
            <a:avLst/>
            <a:gdLst/>
            <a:ahLst/>
            <a:cxnLst/>
            <a:rect r="r" b="b" t="t" l="l"/>
            <a:pathLst>
              <a:path h="2981989" w="9238679">
                <a:moveTo>
                  <a:pt x="0" y="0"/>
                </a:moveTo>
                <a:lnTo>
                  <a:pt x="9238679" y="0"/>
                </a:lnTo>
                <a:lnTo>
                  <a:pt x="9238679" y="2981990"/>
                </a:lnTo>
                <a:lnTo>
                  <a:pt x="0" y="2981990"/>
                </a:lnTo>
                <a:lnTo>
                  <a:pt x="0" y="0"/>
                </a:lnTo>
                <a:close/>
              </a:path>
            </a:pathLst>
          </a:custGeom>
          <a:blipFill>
            <a:blip r:embed="rId8"/>
            <a:stretch>
              <a:fillRect l="0" t="0" r="0" b="0"/>
            </a:stretch>
          </a:blipFill>
        </p:spPr>
      </p:sp>
      <p:sp>
        <p:nvSpPr>
          <p:cNvPr name="TextBox 7" id="7"/>
          <p:cNvSpPr txBox="true"/>
          <p:nvPr/>
        </p:nvSpPr>
        <p:spPr>
          <a:xfrm rot="0">
            <a:off x="2092158" y="2560320"/>
            <a:ext cx="5220891" cy="521970"/>
          </a:xfrm>
          <a:prstGeom prst="rect">
            <a:avLst/>
          </a:prstGeom>
        </p:spPr>
        <p:txBody>
          <a:bodyPr anchor="t" rtlCol="false" tIns="0" lIns="0" bIns="0" rIns="0">
            <a:spAutoFit/>
          </a:bodyPr>
          <a:lstStyle/>
          <a:p>
            <a:pPr algn="ctr">
              <a:lnSpc>
                <a:spcPts val="4140"/>
              </a:lnSpc>
              <a:spcBef>
                <a:spcPct val="0"/>
              </a:spcBef>
            </a:pPr>
            <a:r>
              <a:rPr lang="en-US" sz="3000">
                <a:solidFill>
                  <a:srgbClr val="2E2E2E"/>
                </a:solidFill>
                <a:latin typeface="Barlow Condensed Italics"/>
              </a:rPr>
              <a:t>(Trilok Nath Pandey và đồng tác giả (2017)</a:t>
            </a:r>
          </a:p>
        </p:txBody>
      </p:sp>
      <p:sp>
        <p:nvSpPr>
          <p:cNvPr name="TextBox 8" id="8"/>
          <p:cNvSpPr txBox="true"/>
          <p:nvPr/>
        </p:nvSpPr>
        <p:spPr>
          <a:xfrm rot="0">
            <a:off x="8993680" y="3299265"/>
            <a:ext cx="9144000" cy="5366385"/>
          </a:xfrm>
          <a:prstGeom prst="rect">
            <a:avLst/>
          </a:prstGeom>
        </p:spPr>
        <p:txBody>
          <a:bodyPr anchor="t" rtlCol="false" tIns="0" lIns="0" bIns="0" rIns="0">
            <a:spAutoFit/>
          </a:bodyPr>
          <a:lstStyle/>
          <a:p>
            <a:pPr marL="647700" indent="-323850" lvl="1">
              <a:lnSpc>
                <a:spcPts val="5370"/>
              </a:lnSpc>
              <a:buFont typeface="Arial"/>
              <a:buChar char="•"/>
            </a:pPr>
            <a:r>
              <a:rPr lang="en-US" sz="3000">
                <a:solidFill>
                  <a:srgbClr val="2E2E2E"/>
                </a:solidFill>
                <a:latin typeface="Barlow Condensed Bold"/>
              </a:rPr>
              <a:t>Cho thấy </a:t>
            </a:r>
            <a:r>
              <a:rPr lang="en-US" sz="3000">
                <a:solidFill>
                  <a:srgbClr val="2E2E2E"/>
                </a:solidFill>
                <a:latin typeface="Barlow Condensed Bold"/>
              </a:rPr>
              <a:t>có hiệu suất cao nhất trong việc dự đoán rủi ro tín dụng. </a:t>
            </a:r>
          </a:p>
          <a:p>
            <a:pPr marL="647700" indent="-323850" lvl="1">
              <a:lnSpc>
                <a:spcPts val="5370"/>
              </a:lnSpc>
              <a:buFont typeface="Arial"/>
              <a:buChar char="•"/>
            </a:pPr>
            <a:r>
              <a:rPr lang="en-US" sz="3000">
                <a:solidFill>
                  <a:srgbClr val="2E2E2E"/>
                </a:solidFill>
                <a:latin typeface="Barlow Condensed Bold"/>
              </a:rPr>
              <a:t>Với bộ dữ liệu German, accuracy đạt 0.9633, và với bộ dữ liệu Australian, accuracy đạt 0.9632. </a:t>
            </a:r>
          </a:p>
          <a:p>
            <a:pPr marL="647700" indent="-323850" lvl="1">
              <a:lnSpc>
                <a:spcPts val="5370"/>
              </a:lnSpc>
              <a:buFont typeface="Arial"/>
              <a:buChar char="•"/>
            </a:pPr>
            <a:r>
              <a:rPr lang="en-US" sz="3000">
                <a:solidFill>
                  <a:srgbClr val="2E2E2E"/>
                </a:solidFill>
                <a:latin typeface="Barlow Condensed Bold"/>
              </a:rPr>
              <a:t>Điều này làm nổi bật khả năng mạnh mẽ của ELM trong phân loại và dự đoán khả năng trả nợ của khách hàng, hỗ trợ các tổ chức tài chính trong quản lý rủi ro và ra quyết định về tín dụng.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24030" y="5544436"/>
            <a:ext cx="6209853" cy="3713864"/>
            <a:chOff x="0" y="0"/>
            <a:chExt cx="8279804" cy="4951819"/>
          </a:xfrm>
        </p:grpSpPr>
        <p:pic>
          <p:nvPicPr>
            <p:cNvPr name="Picture 4" id="4"/>
            <p:cNvPicPr>
              <a:picLocks noChangeAspect="true"/>
            </p:cNvPicPr>
            <p:nvPr/>
          </p:nvPicPr>
          <p:blipFill>
            <a:blip r:embed="rId4"/>
            <a:srcRect l="0" t="3995" r="0" b="3995"/>
            <a:stretch>
              <a:fillRect/>
            </a:stretch>
          </p:blipFill>
          <p:spPr>
            <a:xfrm flipH="false" flipV="false">
              <a:off x="0" y="0"/>
              <a:ext cx="8279804" cy="4951819"/>
            </a:xfrm>
            <a:prstGeom prst="rect">
              <a:avLst/>
            </a:prstGeom>
          </p:spPr>
        </p:pic>
      </p:grpSp>
      <p:grpSp>
        <p:nvGrpSpPr>
          <p:cNvPr name="Group 5" id="5"/>
          <p:cNvGrpSpPr/>
          <p:nvPr/>
        </p:nvGrpSpPr>
        <p:grpSpPr>
          <a:xfrm rot="0">
            <a:off x="13862710" y="5544436"/>
            <a:ext cx="3396590" cy="3713864"/>
            <a:chOff x="0" y="0"/>
            <a:chExt cx="4528787" cy="4951819"/>
          </a:xfrm>
        </p:grpSpPr>
        <p:pic>
          <p:nvPicPr>
            <p:cNvPr name="Picture 6" id="6"/>
            <p:cNvPicPr>
              <a:picLocks noChangeAspect="true"/>
            </p:cNvPicPr>
            <p:nvPr/>
          </p:nvPicPr>
          <p:blipFill>
            <a:blip r:embed="rId5"/>
            <a:srcRect l="19536" t="0" r="19536" b="0"/>
            <a:stretch>
              <a:fillRect/>
            </a:stretch>
          </p:blipFill>
          <p:spPr>
            <a:xfrm flipH="false" flipV="false">
              <a:off x="0" y="0"/>
              <a:ext cx="4528787" cy="4951819"/>
            </a:xfrm>
            <a:prstGeom prst="rect">
              <a:avLst/>
            </a:prstGeom>
          </p:spPr>
        </p:pic>
      </p:grpSp>
      <p:grpSp>
        <p:nvGrpSpPr>
          <p:cNvPr name="Group 7" id="7"/>
          <p:cNvGrpSpPr/>
          <p:nvPr/>
        </p:nvGrpSpPr>
        <p:grpSpPr>
          <a:xfrm rot="0">
            <a:off x="11049447" y="1429636"/>
            <a:ext cx="6209853" cy="3713864"/>
            <a:chOff x="0" y="0"/>
            <a:chExt cx="8279804" cy="4951819"/>
          </a:xfrm>
        </p:grpSpPr>
        <p:pic>
          <p:nvPicPr>
            <p:cNvPr name="Picture 8" id="8"/>
            <p:cNvPicPr>
              <a:picLocks noChangeAspect="true"/>
            </p:cNvPicPr>
            <p:nvPr/>
          </p:nvPicPr>
          <p:blipFill>
            <a:blip r:embed="rId6"/>
            <a:srcRect l="0" t="10129" r="0" b="10129"/>
            <a:stretch>
              <a:fillRect/>
            </a:stretch>
          </p:blipFill>
          <p:spPr>
            <a:xfrm flipH="false" flipV="false">
              <a:off x="0" y="0"/>
              <a:ext cx="8279804" cy="4951819"/>
            </a:xfrm>
            <a:prstGeom prst="rect">
              <a:avLst/>
            </a:prstGeom>
          </p:spPr>
        </p:pic>
      </p:grpSp>
      <p:sp>
        <p:nvSpPr>
          <p:cNvPr name="TextBox 9" id="9"/>
          <p:cNvSpPr txBox="true"/>
          <p:nvPr/>
        </p:nvSpPr>
        <p:spPr>
          <a:xfrm rot="0">
            <a:off x="810419" y="1208029"/>
            <a:ext cx="7690121" cy="5967224"/>
          </a:xfrm>
          <a:prstGeom prst="rect">
            <a:avLst/>
          </a:prstGeom>
        </p:spPr>
        <p:txBody>
          <a:bodyPr anchor="t" rtlCol="false" tIns="0" lIns="0" bIns="0" rIns="0">
            <a:spAutoFit/>
          </a:bodyPr>
          <a:lstStyle/>
          <a:p>
            <a:pPr>
              <a:lnSpc>
                <a:spcPts val="4286"/>
              </a:lnSpc>
            </a:pPr>
            <a:r>
              <a:rPr lang="en-US" sz="3601">
                <a:solidFill>
                  <a:srgbClr val="2E2E2E"/>
                </a:solidFill>
                <a:latin typeface="Barlow SemiCondensed"/>
              </a:rPr>
              <a:t>Trong các nghiên cứu:</a:t>
            </a:r>
          </a:p>
          <a:p>
            <a:pPr marL="777650" indent="-388825" lvl="1">
              <a:lnSpc>
                <a:spcPts val="4286"/>
              </a:lnSpc>
              <a:buFont typeface="Arial"/>
              <a:buChar char="•"/>
            </a:pPr>
            <a:r>
              <a:rPr lang="en-US" sz="3601">
                <a:solidFill>
                  <a:srgbClr val="2E2E2E"/>
                </a:solidFill>
                <a:latin typeface="Barlow SemiCondensed"/>
              </a:rPr>
              <a:t> "Phương pháp học máy để dự đoán mặc định khoản vay của người Trung Quốc trên thị trường P2P"</a:t>
            </a:r>
          </a:p>
          <a:p>
            <a:pPr marL="777650" indent="-388825" lvl="1">
              <a:lnSpc>
                <a:spcPts val="4286"/>
              </a:lnSpc>
              <a:buFont typeface="Arial"/>
              <a:buChar char="•"/>
            </a:pPr>
            <a:r>
              <a:rPr lang="en-US" sz="3601">
                <a:solidFill>
                  <a:srgbClr val="2E2E2E"/>
                </a:solidFill>
                <a:latin typeface="Barlow SemiCondensed"/>
              </a:rPr>
              <a:t> "Áp dụng mô hình học máy để dự đoán tính đủ điều kiện của khoản vay ngân hàng" </a:t>
            </a:r>
          </a:p>
          <a:p>
            <a:pPr marL="777650" indent="-388825" lvl="1">
              <a:lnSpc>
                <a:spcPts val="4286"/>
              </a:lnSpc>
              <a:buFont typeface="Arial"/>
              <a:buChar char="•"/>
            </a:pPr>
            <a:r>
              <a:rPr lang="en-US" sz="3601">
                <a:solidFill>
                  <a:srgbClr val="2E2E2E"/>
                </a:solidFill>
                <a:latin typeface="Barlow SemiCondensed"/>
              </a:rPr>
              <a:t>"Ứng dụng một số mô hình học máy để dự đoán khả năng trả nợ của mỗi người khi nộp đơn đi vay tín dụng"</a:t>
            </a:r>
          </a:p>
          <a:p>
            <a:pPr>
              <a:lnSpc>
                <a:spcPts val="4286"/>
              </a:lnSpc>
            </a:pPr>
          </a:p>
        </p:txBody>
      </p:sp>
      <p:sp>
        <p:nvSpPr>
          <p:cNvPr name="Freeform 10" id="10"/>
          <p:cNvSpPr/>
          <p:nvPr/>
        </p:nvSpPr>
        <p:spPr>
          <a:xfrm flipH="true" flipV="false" rot="3987423">
            <a:off x="-3471401" y="7272624"/>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DAGAxjeN4FY</dc:identifier>
  <dcterms:modified xsi:type="dcterms:W3CDTF">2011-08-01T06:04:30Z</dcterms:modified>
  <cp:revision>1</cp:revision>
  <dc:title>Blue and White Modern Geometric Simple Photo Business Company Presentation</dc:title>
</cp:coreProperties>
</file>